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7"/>
  </p:notesMasterIdLst>
  <p:sldIdLst>
    <p:sldId id="256" r:id="rId3"/>
    <p:sldId id="257" r:id="rId4"/>
    <p:sldId id="259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0080625" cy="7559675"/>
  <p:notesSz cx="7559675" cy="10691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-1016" y="-104"/>
      </p:cViewPr>
      <p:guideLst>
        <p:guide orient="horz" pos="2381"/>
        <p:guide pos="317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CBFADF-C490-2249-85EE-67EC14DDA92B}" type="datetimeFigureOut">
              <a:rPr lang="en-US" smtClean="0"/>
              <a:t>28/01/17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01688"/>
            <a:ext cx="5346700" cy="4010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3FA581-D28D-254A-85DA-B1DA4198F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86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ADD:</a:t>
            </a:r>
            <a:r>
              <a:rPr lang="en-US" baseline="0" dirty="0" smtClean="0"/>
              <a:t> UNIVERSITY OF LAUSANNE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3FA581-D28D-254A-85DA-B1DA4198F1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268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 SHOULD BE:</a:t>
            </a:r>
            <a:r>
              <a:rPr lang="en-US" baseline="0" dirty="0" smtClean="0"/>
              <a:t> CONCLUSIONS. The colored circles are very clear. I would remove the southern hemisphere figure, as we don’t really have species from there. Then cut off a bit of S-America to make it not look to empty.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3FA581-D28D-254A-85DA-B1DA4198F12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97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 THIS SLIDE O</a:t>
            </a:r>
            <a:r>
              <a:rPr lang="en-US" baseline="0" dirty="0" smtClean="0"/>
              <a:t>R MAKE IT NICER. I WOULD REMOVE IT, AS YOU CAN JUST ASK THE AUDIENCE IF THEY HAVE QUESTIONS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3FA581-D28D-254A-85DA-B1DA4198F12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896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WOULD REMOVE THIS SLIDE, I DON’T THINK THIS WILL HELP YOUR POINT (YOU HAVE VERY LITTLE TIME FOR</a:t>
            </a:r>
            <a:r>
              <a:rPr lang="en-US" baseline="0" dirty="0" smtClean="0"/>
              <a:t> QUESTIONS AND THIS SLIDE IS A BIT COMPLICATED)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3FA581-D28D-254A-85DA-B1DA4198F12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712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 FIRST POINT. INSTEAD GIVE</a:t>
            </a:r>
            <a:r>
              <a:rPr lang="en-US" baseline="0" dirty="0" smtClean="0"/>
              <a:t> EXAMPLE ABOUT HOST/COUNTRY BETWEEN SEX AND ASEX. USE A FIGURE TO EXPLAIN WHAT YOU MEAN. MAYBE THE FIGURE ABOUT APTINOTHRIPS RUFUS FROM MY 2014 EVOLUTION PAPER?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3FA581-D28D-254A-85DA-B1DA4198F1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175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PUT RESEARCH QUESTIONS INSTEAD: DO ASEXUALS HAVE</a:t>
            </a:r>
            <a:r>
              <a:rPr lang="en-US" baseline="0" dirty="0" smtClean="0"/>
              <a:t> DIFFERENT ECOLOGIES AND/OR DISTRIBUTION RANGES? THEN THE TWO SUBQUESTIONS.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3FA581-D28D-254A-85DA-B1DA4198F12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559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MAYBE THIS SLIDE IS NOT NECESSARY (PUT</a:t>
            </a:r>
            <a:r>
              <a:rPr lang="en-US" baseline="0" dirty="0" smtClean="0"/>
              <a:t> IT IN THE SUPPLEMENT). YOU DON’T CARE ABOUT THE SEX DET SYSTEM REALLY AND BY DEFINITION HYMENOPTERA ARE HAPLODIPLOID.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3FA581-D28D-254A-85DA-B1DA4198F1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046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MERGE THIS SLIDE WITH THE FOLLOWING ONE. PUT THE TOTAL</a:t>
            </a:r>
            <a:r>
              <a:rPr lang="en-US" baseline="0" dirty="0" smtClean="0"/>
              <a:t> SPECIES AND PAIRS IN THIS ONE.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3FA581-D28D-254A-85DA-B1DA4198F1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611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think this should go to the supplement. In the main figures you put a sentence: “results robust</a:t>
            </a:r>
            <a:r>
              <a:rPr lang="en-US" baseline="0" dirty="0" smtClean="0"/>
              <a:t> with respect to publication bias”.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3FA581-D28D-254A-85DA-B1DA4198F12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034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A QUESTION AS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3FA581-D28D-254A-85DA-B1DA4198F12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728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THE COLORS THE</a:t>
            </a:r>
            <a:r>
              <a:rPr lang="en-US" baseline="0" dirty="0" smtClean="0"/>
              <a:t> SAME, AS IT IS THE SAME GENUS.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3FA581-D28D-254A-85DA-B1DA4198F12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75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TITLE IS MEANINGLESS, INSTEAD</a:t>
            </a:r>
            <a:r>
              <a:rPr lang="en-US" baseline="0" dirty="0" smtClean="0"/>
              <a:t> PUT THE SENTENCE AS TITEL (THAT’S YOUR RESULT)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3FA581-D28D-254A-85DA-B1DA4198F12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99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7000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35960"/>
            <a:ext cx="9071280" cy="207000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7000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7000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320" y="4035960"/>
            <a:ext cx="4426560" cy="207000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35960"/>
            <a:ext cx="4426560" cy="207000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4016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4016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319840" y="1769040"/>
            <a:ext cx="5439600" cy="434016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319840" y="1769040"/>
            <a:ext cx="5439600" cy="4340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40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4016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4016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4016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7000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04000" y="4035960"/>
            <a:ext cx="4426560" cy="207000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4016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40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4016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7000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2320" y="4035960"/>
            <a:ext cx="4426560" cy="207000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7000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7000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4035960"/>
            <a:ext cx="9071280" cy="207000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7000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04000" y="4035960"/>
            <a:ext cx="9071280" cy="207000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7000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7000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320" y="4035960"/>
            <a:ext cx="4426560" cy="207000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504000" y="4035960"/>
            <a:ext cx="4426560" cy="207000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4016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4016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2319840" y="1769040"/>
            <a:ext cx="5439600" cy="4340160"/>
          </a:xfrm>
          <a:prstGeom prst="rect">
            <a:avLst/>
          </a:prstGeom>
          <a:ln>
            <a:noFill/>
          </a:ln>
        </p:spPr>
      </p:pic>
      <p:pic>
        <p:nvPicPr>
          <p:cNvPr id="71" name="Picture 70"/>
          <p:cNvPicPr/>
          <p:nvPr/>
        </p:nvPicPr>
        <p:blipFill>
          <a:blip r:embed="rId2"/>
          <a:stretch/>
        </p:blipFill>
        <p:spPr>
          <a:xfrm>
            <a:off x="2319840" y="1769040"/>
            <a:ext cx="5439600" cy="4340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4016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4016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4016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7000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35960"/>
            <a:ext cx="4426560" cy="207000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4016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4016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7000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320" y="4035960"/>
            <a:ext cx="4426560" cy="207000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7000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7000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35960"/>
            <a:ext cx="9071280" cy="207000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401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jpeg"/><Relationship Id="rId3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Relationship Id="rId3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png"/><Relationship Id="rId3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504000" y="164160"/>
            <a:ext cx="9071280" cy="153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GB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Comparative ecology of sexual and asexual parasitoid wasps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CustomShape 2"/>
          <p:cNvSpPr/>
          <p:nvPr/>
        </p:nvSpPr>
        <p:spPr>
          <a:xfrm>
            <a:off x="504000" y="1121040"/>
            <a:ext cx="9071280" cy="438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Cyril Matthey-Doret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Supervised by Casper Van Der Kooi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Directed by Tanja Schwander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4" name="Picture 73"/>
          <p:cNvPicPr/>
          <p:nvPr/>
        </p:nvPicPr>
        <p:blipFill>
          <a:blip r:embed="rId3"/>
          <a:srcRect t="21149" b="34494"/>
          <a:stretch/>
        </p:blipFill>
        <p:spPr>
          <a:xfrm>
            <a:off x="360" y="4263840"/>
            <a:ext cx="10095840" cy="3358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4" name="Picture 203"/>
          <p:cNvPicPr/>
          <p:nvPr/>
        </p:nvPicPr>
        <p:blipFill>
          <a:blip r:embed="rId2"/>
          <a:srcRect b="5969"/>
          <a:stretch/>
        </p:blipFill>
        <p:spPr>
          <a:xfrm>
            <a:off x="374760" y="2101680"/>
            <a:ext cx="9330120" cy="2341800"/>
          </a:xfrm>
          <a:prstGeom prst="rect">
            <a:avLst/>
          </a:prstGeom>
          <a:ln>
            <a:noFill/>
          </a:ln>
        </p:spPr>
      </p:pic>
      <p:pic>
        <p:nvPicPr>
          <p:cNvPr id="205" name="Picture 204"/>
          <p:cNvPicPr/>
          <p:nvPr/>
        </p:nvPicPr>
        <p:blipFill>
          <a:blip r:embed="rId3"/>
          <a:srcRect b="6037"/>
          <a:stretch/>
        </p:blipFill>
        <p:spPr>
          <a:xfrm>
            <a:off x="374760" y="5211360"/>
            <a:ext cx="9330120" cy="2340360"/>
          </a:xfrm>
          <a:prstGeom prst="rect">
            <a:avLst/>
          </a:prstGeom>
          <a:ln>
            <a:noFill/>
          </a:ln>
        </p:spPr>
      </p:pic>
      <p:sp>
        <p:nvSpPr>
          <p:cNvPr id="206" name="CustomShape 2"/>
          <p:cNvSpPr/>
          <p:nvPr/>
        </p:nvSpPr>
        <p:spPr>
          <a:xfrm>
            <a:off x="504000" y="1589400"/>
            <a:ext cx="8925480" cy="136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Manual dataset: values per pair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3"/>
          <p:cNvSpPr/>
          <p:nvPr/>
        </p:nvSpPr>
        <p:spPr>
          <a:xfrm>
            <a:off x="504000" y="4577760"/>
            <a:ext cx="8925480" cy="136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 dataset: values per genus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 dataset: Publication bias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504000" y="1769040"/>
            <a:ext cx="9071280" cy="434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Poorly studied species have unknown reproductive mode and were considered sexual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Sexual species will have fewer known hosts and countries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 are consistent when excluding poorly studied species (more than 10 publications)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0" name="Picture 209"/>
          <p:cNvPicPr/>
          <p:nvPr/>
        </p:nvPicPr>
        <p:blipFill>
          <a:blip r:embed="rId3"/>
          <a:srcRect b="6417"/>
          <a:stretch/>
        </p:blipFill>
        <p:spPr>
          <a:xfrm>
            <a:off x="504000" y="4592160"/>
            <a:ext cx="9162000" cy="2476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360000" y="2453040"/>
            <a:ext cx="4931280" cy="414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Does the broad niche evolve after transition to asexuality?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 are sexuals with broad ecologies and distributions more likely to give rise to asexuals?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50472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Arrow of causality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3" name="Picture 12"/>
          <p:cNvPicPr/>
          <p:nvPr/>
        </p:nvPicPr>
        <p:blipFill>
          <a:blip r:embed="rId3"/>
          <a:stretch/>
        </p:blipFill>
        <p:spPr>
          <a:xfrm>
            <a:off x="8300880" y="2616120"/>
            <a:ext cx="760320" cy="761400"/>
          </a:xfrm>
          <a:prstGeom prst="rect">
            <a:avLst/>
          </a:prstGeom>
          <a:ln>
            <a:noFill/>
          </a:ln>
        </p:spPr>
      </p:pic>
      <p:pic>
        <p:nvPicPr>
          <p:cNvPr id="214" name="Picture 13"/>
          <p:cNvPicPr/>
          <p:nvPr/>
        </p:nvPicPr>
        <p:blipFill>
          <a:blip r:embed="rId4"/>
          <a:stretch/>
        </p:blipFill>
        <p:spPr>
          <a:xfrm>
            <a:off x="8666640" y="2032200"/>
            <a:ext cx="748800" cy="748800"/>
          </a:xfrm>
          <a:prstGeom prst="rect">
            <a:avLst/>
          </a:prstGeom>
          <a:ln>
            <a:noFill/>
          </a:ln>
        </p:spPr>
      </p:pic>
      <p:pic>
        <p:nvPicPr>
          <p:cNvPr id="215" name="Picture 14"/>
          <p:cNvPicPr/>
          <p:nvPr/>
        </p:nvPicPr>
        <p:blipFill>
          <a:blip r:embed="rId5"/>
          <a:stretch/>
        </p:blipFill>
        <p:spPr>
          <a:xfrm>
            <a:off x="8940240" y="2563920"/>
            <a:ext cx="906120" cy="906120"/>
          </a:xfrm>
          <a:prstGeom prst="rect">
            <a:avLst/>
          </a:prstGeom>
          <a:ln>
            <a:noFill/>
          </a:ln>
        </p:spPr>
      </p:pic>
      <p:pic>
        <p:nvPicPr>
          <p:cNvPr id="216" name="Picture 15"/>
          <p:cNvPicPr/>
          <p:nvPr/>
        </p:nvPicPr>
        <p:blipFill>
          <a:blip r:embed="rId3"/>
          <a:stretch/>
        </p:blipFill>
        <p:spPr>
          <a:xfrm>
            <a:off x="5226120" y="2040480"/>
            <a:ext cx="761760" cy="761760"/>
          </a:xfrm>
          <a:prstGeom prst="rect">
            <a:avLst/>
          </a:prstGeom>
          <a:ln>
            <a:noFill/>
          </a:ln>
        </p:spPr>
      </p:pic>
      <p:sp>
        <p:nvSpPr>
          <p:cNvPr id="217" name="CustomShape 3"/>
          <p:cNvSpPr/>
          <p:nvPr/>
        </p:nvSpPr>
        <p:spPr>
          <a:xfrm>
            <a:off x="5904000" y="2309760"/>
            <a:ext cx="788400" cy="367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Sex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4"/>
          <p:cNvSpPr/>
          <p:nvPr/>
        </p:nvSpPr>
        <p:spPr>
          <a:xfrm>
            <a:off x="7920000" y="2309760"/>
            <a:ext cx="905760" cy="367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9" name="Picture 20"/>
          <p:cNvPicPr/>
          <p:nvPr/>
        </p:nvPicPr>
        <p:blipFill>
          <a:blip r:embed="rId6"/>
          <a:stretch/>
        </p:blipFill>
        <p:spPr>
          <a:xfrm>
            <a:off x="5703840" y="6584040"/>
            <a:ext cx="593280" cy="593640"/>
          </a:xfrm>
          <a:prstGeom prst="rect">
            <a:avLst/>
          </a:prstGeom>
          <a:ln>
            <a:noFill/>
          </a:ln>
        </p:spPr>
      </p:pic>
      <p:pic>
        <p:nvPicPr>
          <p:cNvPr id="220" name="Picture 21"/>
          <p:cNvPicPr/>
          <p:nvPr/>
        </p:nvPicPr>
        <p:blipFill>
          <a:blip r:embed="rId3"/>
          <a:stretch/>
        </p:blipFill>
        <p:spPr>
          <a:xfrm>
            <a:off x="5349960" y="4451040"/>
            <a:ext cx="631440" cy="629640"/>
          </a:xfrm>
          <a:prstGeom prst="rect">
            <a:avLst/>
          </a:prstGeom>
          <a:ln>
            <a:noFill/>
          </a:ln>
        </p:spPr>
      </p:pic>
      <p:pic>
        <p:nvPicPr>
          <p:cNvPr id="221" name="Picture 23"/>
          <p:cNvPicPr/>
          <p:nvPr/>
        </p:nvPicPr>
        <p:blipFill>
          <a:blip r:embed="rId5"/>
          <a:stretch/>
        </p:blipFill>
        <p:spPr>
          <a:xfrm>
            <a:off x="6242040" y="6736680"/>
            <a:ext cx="644040" cy="644040"/>
          </a:xfrm>
          <a:prstGeom prst="rect">
            <a:avLst/>
          </a:prstGeom>
          <a:ln>
            <a:noFill/>
          </a:ln>
        </p:spPr>
      </p:pic>
      <p:pic>
        <p:nvPicPr>
          <p:cNvPr id="222" name="Picture 24"/>
          <p:cNvPicPr/>
          <p:nvPr/>
        </p:nvPicPr>
        <p:blipFill>
          <a:blip r:embed="rId3"/>
          <a:stretch/>
        </p:blipFill>
        <p:spPr>
          <a:xfrm>
            <a:off x="5796000" y="5876280"/>
            <a:ext cx="761400" cy="761400"/>
          </a:xfrm>
          <a:prstGeom prst="rect">
            <a:avLst/>
          </a:prstGeom>
          <a:ln>
            <a:noFill/>
          </a:ln>
        </p:spPr>
      </p:pic>
      <p:sp>
        <p:nvSpPr>
          <p:cNvPr id="223" name="CustomShape 5"/>
          <p:cNvSpPr/>
          <p:nvPr/>
        </p:nvSpPr>
        <p:spPr>
          <a:xfrm>
            <a:off x="5112000" y="6400080"/>
            <a:ext cx="888480" cy="367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Sex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CustomShape 6"/>
          <p:cNvSpPr/>
          <p:nvPr/>
        </p:nvSpPr>
        <p:spPr>
          <a:xfrm>
            <a:off x="8197920" y="6312600"/>
            <a:ext cx="993240" cy="367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7"/>
          <p:cNvSpPr/>
          <p:nvPr/>
        </p:nvSpPr>
        <p:spPr>
          <a:xfrm>
            <a:off x="8079120" y="4572720"/>
            <a:ext cx="957960" cy="367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Asex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8"/>
          <p:cNvSpPr/>
          <p:nvPr/>
        </p:nvSpPr>
        <p:spPr>
          <a:xfrm>
            <a:off x="5760000" y="4572720"/>
            <a:ext cx="905040" cy="367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Sex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Line 9"/>
          <p:cNvSpPr/>
          <p:nvPr/>
        </p:nvSpPr>
        <p:spPr>
          <a:xfrm>
            <a:off x="6624000" y="2527920"/>
            <a:ext cx="1542960" cy="360"/>
          </a:xfrm>
          <a:prstGeom prst="line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8" name="Line 10"/>
          <p:cNvSpPr/>
          <p:nvPr/>
        </p:nvSpPr>
        <p:spPr>
          <a:xfrm>
            <a:off x="6615000" y="4795920"/>
            <a:ext cx="1542960" cy="360"/>
          </a:xfrm>
          <a:prstGeom prst="line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9" name="Line 11"/>
          <p:cNvSpPr/>
          <p:nvPr/>
        </p:nvSpPr>
        <p:spPr>
          <a:xfrm>
            <a:off x="6615000" y="6487920"/>
            <a:ext cx="1542960" cy="360"/>
          </a:xfrm>
          <a:prstGeom prst="line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0" name="Line 12"/>
          <p:cNvSpPr/>
          <p:nvPr/>
        </p:nvSpPr>
        <p:spPr>
          <a:xfrm>
            <a:off x="6615000" y="6595920"/>
            <a:ext cx="1542960" cy="360"/>
          </a:xfrm>
          <a:prstGeom prst="line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1" name="Line 13"/>
          <p:cNvSpPr/>
          <p:nvPr/>
        </p:nvSpPr>
        <p:spPr>
          <a:xfrm>
            <a:off x="6615000" y="6703920"/>
            <a:ext cx="1542960" cy="360"/>
          </a:xfrm>
          <a:prstGeom prst="line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2" name="Line 14"/>
          <p:cNvSpPr/>
          <p:nvPr/>
        </p:nvSpPr>
        <p:spPr>
          <a:xfrm>
            <a:off x="6615000" y="6379920"/>
            <a:ext cx="1542960" cy="360"/>
          </a:xfrm>
          <a:prstGeom prst="line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3" name="CustomShape 15"/>
          <p:cNvSpPr/>
          <p:nvPr/>
        </p:nvSpPr>
        <p:spPr>
          <a:xfrm>
            <a:off x="5185800" y="4258800"/>
            <a:ext cx="4381200" cy="318528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4" name="CustomShape 16"/>
          <p:cNvSpPr/>
          <p:nvPr/>
        </p:nvSpPr>
        <p:spPr>
          <a:xfrm>
            <a:off x="5185800" y="1661760"/>
            <a:ext cx="4730400" cy="2182320"/>
          </a:xfrm>
          <a:prstGeom prst="rect">
            <a:avLst/>
          </a:prstGeom>
          <a:noFill/>
          <a:ln w="291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35" name="Picture 11"/>
          <p:cNvPicPr/>
          <p:nvPr/>
        </p:nvPicPr>
        <p:blipFill>
          <a:blip r:embed="rId6"/>
          <a:stretch/>
        </p:blipFill>
        <p:spPr>
          <a:xfrm>
            <a:off x="7832880" y="3125880"/>
            <a:ext cx="593640" cy="593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Arrow of causality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2"/>
          <p:cNvSpPr/>
          <p:nvPr/>
        </p:nvSpPr>
        <p:spPr>
          <a:xfrm>
            <a:off x="487440" y="1409040"/>
            <a:ext cx="9108720" cy="790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Combining </a:t>
            </a:r>
            <a:r>
              <a:rPr lang="en-GB" sz="2800" b="0" strike="noStrike" spc="-1">
                <a:solidFill>
                  <a:srgbClr val="99CC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manual</a:t>
            </a: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</a:t>
            </a:r>
            <a:r>
              <a:rPr lang="en-GB" sz="2800" b="0" strike="noStrike" spc="-1">
                <a:solidFill>
                  <a:srgbClr val="FFCC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</a:t>
            </a: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datasets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3"/>
          <p:cNvSpPr/>
          <p:nvPr/>
        </p:nvSpPr>
        <p:spPr>
          <a:xfrm>
            <a:off x="1070640" y="1959480"/>
            <a:ext cx="3636360" cy="390888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9" name="CustomShape 4"/>
          <p:cNvSpPr/>
          <p:nvPr/>
        </p:nvSpPr>
        <p:spPr>
          <a:xfrm>
            <a:off x="4708800" y="1959480"/>
            <a:ext cx="4398840" cy="390312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0" name="Line 5"/>
          <p:cNvSpPr/>
          <p:nvPr/>
        </p:nvSpPr>
        <p:spPr>
          <a:xfrm>
            <a:off x="1954080" y="4001040"/>
            <a:ext cx="360" cy="6822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1" name="Line 6"/>
          <p:cNvSpPr/>
          <p:nvPr/>
        </p:nvSpPr>
        <p:spPr>
          <a:xfrm>
            <a:off x="2517840" y="4001040"/>
            <a:ext cx="360" cy="6822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2" name="Line 7"/>
          <p:cNvSpPr/>
          <p:nvPr/>
        </p:nvSpPr>
        <p:spPr>
          <a:xfrm>
            <a:off x="1945080" y="4001040"/>
            <a:ext cx="5828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3" name="Line 8"/>
          <p:cNvSpPr/>
          <p:nvPr/>
        </p:nvSpPr>
        <p:spPr>
          <a:xfrm>
            <a:off x="2235600" y="2636640"/>
            <a:ext cx="360" cy="13644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4" name="Line 9"/>
          <p:cNvSpPr/>
          <p:nvPr/>
        </p:nvSpPr>
        <p:spPr>
          <a:xfrm>
            <a:off x="3481560" y="2636640"/>
            <a:ext cx="360" cy="6822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5" name="Line 10"/>
          <p:cNvSpPr/>
          <p:nvPr/>
        </p:nvSpPr>
        <p:spPr>
          <a:xfrm flipV="1">
            <a:off x="2224080" y="2636640"/>
            <a:ext cx="1267920" cy="72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6" name="Line 11"/>
          <p:cNvSpPr/>
          <p:nvPr/>
        </p:nvSpPr>
        <p:spPr>
          <a:xfrm>
            <a:off x="3047040" y="3318840"/>
            <a:ext cx="360" cy="13622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7" name="Line 12"/>
          <p:cNvSpPr/>
          <p:nvPr/>
        </p:nvSpPr>
        <p:spPr>
          <a:xfrm>
            <a:off x="3938400" y="3318840"/>
            <a:ext cx="360" cy="6822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8" name="Line 13"/>
          <p:cNvSpPr/>
          <p:nvPr/>
        </p:nvSpPr>
        <p:spPr>
          <a:xfrm>
            <a:off x="3031920" y="3318840"/>
            <a:ext cx="92196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9" name="Line 14"/>
          <p:cNvSpPr/>
          <p:nvPr/>
        </p:nvSpPr>
        <p:spPr>
          <a:xfrm>
            <a:off x="3646440" y="4001040"/>
            <a:ext cx="360" cy="6822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0" name="Line 15"/>
          <p:cNvSpPr/>
          <p:nvPr/>
        </p:nvSpPr>
        <p:spPr>
          <a:xfrm>
            <a:off x="4210200" y="4001040"/>
            <a:ext cx="360" cy="6822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1" name="Line 16"/>
          <p:cNvSpPr/>
          <p:nvPr/>
        </p:nvSpPr>
        <p:spPr>
          <a:xfrm>
            <a:off x="3637440" y="4001040"/>
            <a:ext cx="5828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52" name="Picture 251"/>
          <p:cNvPicPr/>
          <p:nvPr/>
        </p:nvPicPr>
        <p:blipFill>
          <a:blip r:embed="rId3"/>
          <a:stretch/>
        </p:blipFill>
        <p:spPr>
          <a:xfrm>
            <a:off x="3538440" y="4703760"/>
            <a:ext cx="226080" cy="221760"/>
          </a:xfrm>
          <a:prstGeom prst="rect">
            <a:avLst/>
          </a:prstGeom>
          <a:ln>
            <a:noFill/>
          </a:ln>
        </p:spPr>
      </p:pic>
      <p:pic>
        <p:nvPicPr>
          <p:cNvPr id="253" name="Picture 252"/>
          <p:cNvPicPr/>
          <p:nvPr/>
        </p:nvPicPr>
        <p:blipFill>
          <a:blip r:embed="rId4"/>
          <a:stretch/>
        </p:blipFill>
        <p:spPr>
          <a:xfrm>
            <a:off x="4097160" y="4710240"/>
            <a:ext cx="225720" cy="221400"/>
          </a:xfrm>
          <a:prstGeom prst="rect">
            <a:avLst/>
          </a:prstGeom>
          <a:ln>
            <a:noFill/>
          </a:ln>
        </p:spPr>
      </p:pic>
      <p:sp>
        <p:nvSpPr>
          <p:cNvPr id="254" name="Line 17"/>
          <p:cNvSpPr/>
          <p:nvPr/>
        </p:nvSpPr>
        <p:spPr>
          <a:xfrm flipV="1">
            <a:off x="2843640" y="2367360"/>
            <a:ext cx="360" cy="269280"/>
          </a:xfrm>
          <a:prstGeom prst="line">
            <a:avLst/>
          </a:prstGeom>
          <a:ln w="36000" cap="rnd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55" name="Picture 254"/>
          <p:cNvPicPr/>
          <p:nvPr/>
        </p:nvPicPr>
        <p:blipFill>
          <a:blip r:embed="rId4"/>
          <a:stretch/>
        </p:blipFill>
        <p:spPr>
          <a:xfrm>
            <a:off x="2949840" y="4708080"/>
            <a:ext cx="207360" cy="203400"/>
          </a:xfrm>
          <a:prstGeom prst="rect">
            <a:avLst/>
          </a:prstGeom>
          <a:ln>
            <a:noFill/>
          </a:ln>
        </p:spPr>
      </p:pic>
      <p:pic>
        <p:nvPicPr>
          <p:cNvPr id="256" name="Picture 255"/>
          <p:cNvPicPr/>
          <p:nvPr/>
        </p:nvPicPr>
        <p:blipFill>
          <a:blip r:embed="rId4"/>
          <a:stretch/>
        </p:blipFill>
        <p:spPr>
          <a:xfrm>
            <a:off x="2416320" y="4708440"/>
            <a:ext cx="207360" cy="203400"/>
          </a:xfrm>
          <a:prstGeom prst="rect">
            <a:avLst/>
          </a:prstGeom>
          <a:ln>
            <a:noFill/>
          </a:ln>
        </p:spPr>
      </p:pic>
      <p:pic>
        <p:nvPicPr>
          <p:cNvPr id="257" name="Picture 256"/>
          <p:cNvPicPr/>
          <p:nvPr/>
        </p:nvPicPr>
        <p:blipFill>
          <a:blip r:embed="rId4"/>
          <a:stretch/>
        </p:blipFill>
        <p:spPr>
          <a:xfrm>
            <a:off x="1853280" y="4708440"/>
            <a:ext cx="207360" cy="203400"/>
          </a:xfrm>
          <a:prstGeom prst="rect">
            <a:avLst/>
          </a:prstGeom>
          <a:ln>
            <a:noFill/>
          </a:ln>
        </p:spPr>
      </p:pic>
      <p:sp>
        <p:nvSpPr>
          <p:cNvPr id="258" name="Line 18"/>
          <p:cNvSpPr/>
          <p:nvPr/>
        </p:nvSpPr>
        <p:spPr>
          <a:xfrm>
            <a:off x="4212360" y="5001120"/>
            <a:ext cx="360" cy="403200"/>
          </a:xfrm>
          <a:prstGeom prst="line">
            <a:avLst/>
          </a:prstGeom>
          <a:ln w="36000">
            <a:solidFill>
              <a:srgbClr val="00CCCC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59" name="Picture 258"/>
          <p:cNvPicPr/>
          <p:nvPr/>
        </p:nvPicPr>
        <p:blipFill>
          <a:blip r:embed="rId4"/>
          <a:stretch/>
        </p:blipFill>
        <p:spPr>
          <a:xfrm>
            <a:off x="4097160" y="6114240"/>
            <a:ext cx="225720" cy="221400"/>
          </a:xfrm>
          <a:prstGeom prst="rect">
            <a:avLst/>
          </a:prstGeom>
          <a:ln>
            <a:noFill/>
          </a:ln>
        </p:spPr>
      </p:pic>
      <p:sp>
        <p:nvSpPr>
          <p:cNvPr id="260" name="Line 19"/>
          <p:cNvSpPr/>
          <p:nvPr/>
        </p:nvSpPr>
        <p:spPr>
          <a:xfrm>
            <a:off x="8265240" y="3972960"/>
            <a:ext cx="360" cy="670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1" name="Line 20"/>
          <p:cNvSpPr/>
          <p:nvPr/>
        </p:nvSpPr>
        <p:spPr>
          <a:xfrm>
            <a:off x="8819280" y="3972960"/>
            <a:ext cx="360" cy="670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2" name="Line 21"/>
          <p:cNvSpPr/>
          <p:nvPr/>
        </p:nvSpPr>
        <p:spPr>
          <a:xfrm>
            <a:off x="5101200" y="3972960"/>
            <a:ext cx="37310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3" name="Line 22"/>
          <p:cNvSpPr/>
          <p:nvPr/>
        </p:nvSpPr>
        <p:spPr>
          <a:xfrm>
            <a:off x="8035200" y="3302280"/>
            <a:ext cx="360" cy="670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64" name="Picture 263"/>
          <p:cNvPicPr/>
          <p:nvPr/>
        </p:nvPicPr>
        <p:blipFill>
          <a:blip r:embed="rId3"/>
          <a:stretch/>
        </p:blipFill>
        <p:spPr>
          <a:xfrm>
            <a:off x="8713800" y="4677480"/>
            <a:ext cx="207000" cy="203040"/>
          </a:xfrm>
          <a:prstGeom prst="rect">
            <a:avLst/>
          </a:prstGeom>
          <a:ln>
            <a:noFill/>
          </a:ln>
        </p:spPr>
      </p:pic>
      <p:pic>
        <p:nvPicPr>
          <p:cNvPr id="265" name="Picture 264"/>
          <p:cNvPicPr/>
          <p:nvPr/>
        </p:nvPicPr>
        <p:blipFill>
          <a:blip r:embed="rId4"/>
          <a:stretch/>
        </p:blipFill>
        <p:spPr>
          <a:xfrm>
            <a:off x="7615800" y="4677120"/>
            <a:ext cx="207720" cy="203760"/>
          </a:xfrm>
          <a:prstGeom prst="rect">
            <a:avLst/>
          </a:prstGeom>
          <a:ln>
            <a:noFill/>
          </a:ln>
        </p:spPr>
      </p:pic>
      <p:pic>
        <p:nvPicPr>
          <p:cNvPr id="266" name="Picture 265"/>
          <p:cNvPicPr/>
          <p:nvPr/>
        </p:nvPicPr>
        <p:blipFill>
          <a:blip r:embed="rId4"/>
          <a:stretch/>
        </p:blipFill>
        <p:spPr>
          <a:xfrm>
            <a:off x="7090560" y="4670280"/>
            <a:ext cx="222120" cy="217440"/>
          </a:xfrm>
          <a:prstGeom prst="rect">
            <a:avLst/>
          </a:prstGeom>
          <a:ln>
            <a:noFill/>
          </a:ln>
        </p:spPr>
      </p:pic>
      <p:pic>
        <p:nvPicPr>
          <p:cNvPr id="267" name="Picture 266"/>
          <p:cNvPicPr/>
          <p:nvPr/>
        </p:nvPicPr>
        <p:blipFill>
          <a:blip r:embed="rId4"/>
          <a:stretch/>
        </p:blipFill>
        <p:spPr>
          <a:xfrm>
            <a:off x="8159760" y="4677120"/>
            <a:ext cx="207360" cy="203760"/>
          </a:xfrm>
          <a:prstGeom prst="rect">
            <a:avLst/>
          </a:prstGeom>
          <a:ln>
            <a:noFill/>
          </a:ln>
        </p:spPr>
      </p:pic>
      <p:sp>
        <p:nvSpPr>
          <p:cNvPr id="268" name="Line 23"/>
          <p:cNvSpPr/>
          <p:nvPr/>
        </p:nvSpPr>
        <p:spPr>
          <a:xfrm>
            <a:off x="7719840" y="3973320"/>
            <a:ext cx="360" cy="670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9" name="Line 24"/>
          <p:cNvSpPr/>
          <p:nvPr/>
        </p:nvSpPr>
        <p:spPr>
          <a:xfrm>
            <a:off x="7198920" y="3973320"/>
            <a:ext cx="360" cy="670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0" name="CustomShape 25"/>
          <p:cNvSpPr/>
          <p:nvPr/>
        </p:nvSpPr>
        <p:spPr>
          <a:xfrm rot="5400000">
            <a:off x="6520680" y="3462480"/>
            <a:ext cx="403200" cy="3363120"/>
          </a:xfrm>
          <a:custGeom>
            <a:avLst/>
            <a:gdLst/>
            <a:ahLst/>
            <a:cxnLst/>
            <a:rect l="l" t="t" r="r" b="b"/>
            <a:pathLst>
              <a:path w="1123" h="9345">
                <a:moveTo>
                  <a:pt x="0" y="0"/>
                </a:moveTo>
                <a:cubicBezTo>
                  <a:pt x="280" y="0"/>
                  <a:pt x="561" y="389"/>
                  <a:pt x="561" y="778"/>
                </a:cubicBezTo>
                <a:lnTo>
                  <a:pt x="561" y="3893"/>
                </a:lnTo>
                <a:cubicBezTo>
                  <a:pt x="561" y="4282"/>
                  <a:pt x="841" y="4672"/>
                  <a:pt x="1122" y="4672"/>
                </a:cubicBezTo>
                <a:cubicBezTo>
                  <a:pt x="841" y="4672"/>
                  <a:pt x="561" y="5061"/>
                  <a:pt x="561" y="5450"/>
                </a:cubicBezTo>
                <a:lnTo>
                  <a:pt x="561" y="8565"/>
                </a:lnTo>
                <a:cubicBezTo>
                  <a:pt x="561" y="8954"/>
                  <a:pt x="280" y="9344"/>
                  <a:pt x="0" y="9344"/>
                </a:cubicBezTo>
              </a:path>
            </a:pathLst>
          </a:custGeom>
          <a:noFill/>
          <a:ln w="38160">
            <a:solidFill>
              <a:srgbClr val="3333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1" name="Line 26"/>
          <p:cNvSpPr/>
          <p:nvPr/>
        </p:nvSpPr>
        <p:spPr>
          <a:xfrm>
            <a:off x="6678720" y="3973680"/>
            <a:ext cx="360" cy="670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2" name="Line 27"/>
          <p:cNvSpPr/>
          <p:nvPr/>
        </p:nvSpPr>
        <p:spPr>
          <a:xfrm>
            <a:off x="6158520" y="3974040"/>
            <a:ext cx="360" cy="670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3" name="Line 28"/>
          <p:cNvSpPr/>
          <p:nvPr/>
        </p:nvSpPr>
        <p:spPr>
          <a:xfrm>
            <a:off x="5637960" y="3973680"/>
            <a:ext cx="360" cy="670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4" name="Line 29"/>
          <p:cNvSpPr/>
          <p:nvPr/>
        </p:nvSpPr>
        <p:spPr>
          <a:xfrm>
            <a:off x="5117400" y="3974040"/>
            <a:ext cx="360" cy="670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75" name="Picture 274"/>
          <p:cNvPicPr/>
          <p:nvPr/>
        </p:nvPicPr>
        <p:blipFill>
          <a:blip r:embed="rId4"/>
          <a:stretch/>
        </p:blipFill>
        <p:spPr>
          <a:xfrm>
            <a:off x="6567480" y="4670640"/>
            <a:ext cx="222120" cy="217440"/>
          </a:xfrm>
          <a:prstGeom prst="rect">
            <a:avLst/>
          </a:prstGeom>
          <a:ln>
            <a:noFill/>
          </a:ln>
        </p:spPr>
      </p:pic>
      <p:pic>
        <p:nvPicPr>
          <p:cNvPr id="276" name="Picture 275"/>
          <p:cNvPicPr/>
          <p:nvPr/>
        </p:nvPicPr>
        <p:blipFill>
          <a:blip r:embed="rId4"/>
          <a:stretch/>
        </p:blipFill>
        <p:spPr>
          <a:xfrm>
            <a:off x="6049440" y="4671000"/>
            <a:ext cx="222120" cy="217440"/>
          </a:xfrm>
          <a:prstGeom prst="rect">
            <a:avLst/>
          </a:prstGeom>
          <a:ln>
            <a:noFill/>
          </a:ln>
        </p:spPr>
      </p:pic>
      <p:pic>
        <p:nvPicPr>
          <p:cNvPr id="277" name="Picture 276"/>
          <p:cNvPicPr/>
          <p:nvPr/>
        </p:nvPicPr>
        <p:blipFill>
          <a:blip r:embed="rId4"/>
          <a:stretch/>
        </p:blipFill>
        <p:spPr>
          <a:xfrm>
            <a:off x="5524920" y="4671000"/>
            <a:ext cx="221760" cy="217440"/>
          </a:xfrm>
          <a:prstGeom prst="rect">
            <a:avLst/>
          </a:prstGeom>
          <a:ln>
            <a:noFill/>
          </a:ln>
        </p:spPr>
      </p:pic>
      <p:pic>
        <p:nvPicPr>
          <p:cNvPr id="278" name="Picture 277"/>
          <p:cNvPicPr/>
          <p:nvPr/>
        </p:nvPicPr>
        <p:blipFill>
          <a:blip r:embed="rId4"/>
          <a:stretch/>
        </p:blipFill>
        <p:spPr>
          <a:xfrm>
            <a:off x="5001480" y="4671000"/>
            <a:ext cx="222120" cy="217440"/>
          </a:xfrm>
          <a:prstGeom prst="rect">
            <a:avLst/>
          </a:prstGeom>
          <a:ln>
            <a:noFill/>
          </a:ln>
        </p:spPr>
      </p:pic>
      <p:pic>
        <p:nvPicPr>
          <p:cNvPr id="279" name="Picture 278"/>
          <p:cNvPicPr/>
          <p:nvPr/>
        </p:nvPicPr>
        <p:blipFill>
          <a:blip r:embed="rId4"/>
          <a:stretch/>
        </p:blipFill>
        <p:spPr>
          <a:xfrm>
            <a:off x="7615800" y="6117480"/>
            <a:ext cx="207720" cy="203760"/>
          </a:xfrm>
          <a:prstGeom prst="rect">
            <a:avLst/>
          </a:prstGeom>
          <a:ln>
            <a:noFill/>
          </a:ln>
        </p:spPr>
      </p:pic>
      <p:pic>
        <p:nvPicPr>
          <p:cNvPr id="280" name="Picture 279"/>
          <p:cNvPicPr/>
          <p:nvPr/>
        </p:nvPicPr>
        <p:blipFill>
          <a:blip r:embed="rId4"/>
          <a:stretch/>
        </p:blipFill>
        <p:spPr>
          <a:xfrm>
            <a:off x="7090560" y="6110640"/>
            <a:ext cx="222120" cy="217440"/>
          </a:xfrm>
          <a:prstGeom prst="rect">
            <a:avLst/>
          </a:prstGeom>
          <a:ln>
            <a:noFill/>
          </a:ln>
        </p:spPr>
      </p:pic>
      <p:pic>
        <p:nvPicPr>
          <p:cNvPr id="281" name="Picture 280"/>
          <p:cNvPicPr/>
          <p:nvPr/>
        </p:nvPicPr>
        <p:blipFill>
          <a:blip r:embed="rId4"/>
          <a:stretch/>
        </p:blipFill>
        <p:spPr>
          <a:xfrm>
            <a:off x="8159760" y="6117480"/>
            <a:ext cx="207360" cy="203760"/>
          </a:xfrm>
          <a:prstGeom prst="rect">
            <a:avLst/>
          </a:prstGeom>
          <a:ln>
            <a:noFill/>
          </a:ln>
        </p:spPr>
      </p:pic>
      <p:pic>
        <p:nvPicPr>
          <p:cNvPr id="282" name="Picture 281"/>
          <p:cNvPicPr/>
          <p:nvPr/>
        </p:nvPicPr>
        <p:blipFill>
          <a:blip r:embed="rId4"/>
          <a:stretch/>
        </p:blipFill>
        <p:spPr>
          <a:xfrm>
            <a:off x="6567480" y="6111000"/>
            <a:ext cx="222120" cy="217440"/>
          </a:xfrm>
          <a:prstGeom prst="rect">
            <a:avLst/>
          </a:prstGeom>
          <a:ln>
            <a:noFill/>
          </a:ln>
        </p:spPr>
      </p:pic>
      <p:pic>
        <p:nvPicPr>
          <p:cNvPr id="283" name="Picture 282"/>
          <p:cNvPicPr/>
          <p:nvPr/>
        </p:nvPicPr>
        <p:blipFill>
          <a:blip r:embed="rId4"/>
          <a:stretch/>
        </p:blipFill>
        <p:spPr>
          <a:xfrm>
            <a:off x="6049440" y="6111360"/>
            <a:ext cx="222120" cy="217440"/>
          </a:xfrm>
          <a:prstGeom prst="rect">
            <a:avLst/>
          </a:prstGeom>
          <a:ln>
            <a:noFill/>
          </a:ln>
        </p:spPr>
      </p:pic>
      <p:pic>
        <p:nvPicPr>
          <p:cNvPr id="284" name="Picture 283"/>
          <p:cNvPicPr/>
          <p:nvPr/>
        </p:nvPicPr>
        <p:blipFill>
          <a:blip r:embed="rId4"/>
          <a:stretch/>
        </p:blipFill>
        <p:spPr>
          <a:xfrm>
            <a:off x="5524920" y="6111360"/>
            <a:ext cx="221760" cy="217440"/>
          </a:xfrm>
          <a:prstGeom prst="rect">
            <a:avLst/>
          </a:prstGeom>
          <a:ln>
            <a:noFill/>
          </a:ln>
        </p:spPr>
      </p:pic>
      <p:pic>
        <p:nvPicPr>
          <p:cNvPr id="285" name="Picture 284"/>
          <p:cNvPicPr/>
          <p:nvPr/>
        </p:nvPicPr>
        <p:blipFill>
          <a:blip r:embed="rId4"/>
          <a:stretch/>
        </p:blipFill>
        <p:spPr>
          <a:xfrm>
            <a:off x="5001480" y="6111360"/>
            <a:ext cx="222120" cy="217440"/>
          </a:xfrm>
          <a:prstGeom prst="rect">
            <a:avLst/>
          </a:prstGeom>
          <a:ln>
            <a:noFill/>
          </a:ln>
        </p:spPr>
      </p:pic>
      <p:sp>
        <p:nvSpPr>
          <p:cNvPr id="286" name="CustomShape 30"/>
          <p:cNvSpPr/>
          <p:nvPr/>
        </p:nvSpPr>
        <p:spPr>
          <a:xfrm>
            <a:off x="6242760" y="5438160"/>
            <a:ext cx="128880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outgroup</a:t>
            </a:r>
          </a:p>
        </p:txBody>
      </p:sp>
      <p:sp>
        <p:nvSpPr>
          <p:cNvPr id="287" name="CustomShape 31"/>
          <p:cNvSpPr/>
          <p:nvPr/>
        </p:nvSpPr>
        <p:spPr>
          <a:xfrm>
            <a:off x="3079080" y="5438160"/>
            <a:ext cx="1735560" cy="60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Sister species</a:t>
            </a:r>
          </a:p>
        </p:txBody>
      </p:sp>
      <p:sp>
        <p:nvSpPr>
          <p:cNvPr id="288" name="CustomShape 32"/>
          <p:cNvSpPr/>
          <p:nvPr/>
        </p:nvSpPr>
        <p:spPr>
          <a:xfrm>
            <a:off x="7526520" y="2934360"/>
            <a:ext cx="128880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Genus X</a:t>
            </a:r>
          </a:p>
        </p:txBody>
      </p:sp>
      <p:sp>
        <p:nvSpPr>
          <p:cNvPr id="289" name="CustomShape 33"/>
          <p:cNvSpPr/>
          <p:nvPr/>
        </p:nvSpPr>
        <p:spPr>
          <a:xfrm>
            <a:off x="2391120" y="1971360"/>
            <a:ext cx="128880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Genus X</a:t>
            </a:r>
          </a:p>
        </p:txBody>
      </p:sp>
      <p:sp>
        <p:nvSpPr>
          <p:cNvPr id="290" name="CustomShape 34"/>
          <p:cNvSpPr/>
          <p:nvPr/>
        </p:nvSpPr>
        <p:spPr>
          <a:xfrm>
            <a:off x="4497480" y="6014520"/>
            <a:ext cx="591480" cy="37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vs</a:t>
            </a:r>
          </a:p>
        </p:txBody>
      </p:sp>
      <p:sp>
        <p:nvSpPr>
          <p:cNvPr id="291" name="CustomShape 35"/>
          <p:cNvSpPr/>
          <p:nvPr/>
        </p:nvSpPr>
        <p:spPr>
          <a:xfrm>
            <a:off x="487800" y="6521400"/>
            <a:ext cx="9406080" cy="91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Comparing number of host species and countries between sister species and outgroups in each genera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Causality: Results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504000" y="1769040"/>
            <a:ext cx="9071280" cy="434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Sexual species from which asexual sister species diverged already had a large niche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4" name="Picture 293"/>
          <p:cNvPicPr/>
          <p:nvPr/>
        </p:nvPicPr>
        <p:blipFill>
          <a:blip r:embed="rId3"/>
          <a:srcRect b="2880"/>
          <a:stretch/>
        </p:blipFill>
        <p:spPr>
          <a:xfrm>
            <a:off x="1172520" y="2796840"/>
            <a:ext cx="7772400" cy="4732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50472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Results: summary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504360" y="1769400"/>
            <a:ext cx="5877000" cy="502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Asexuals have wider niches: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More host species than sexuals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Sampled in more countries
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Their geographical distributions can expand more towards poles.
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Asexuals arise from already widely distributed sexual species.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7" name="Picture 296"/>
          <p:cNvPicPr/>
          <p:nvPr/>
        </p:nvPicPr>
        <p:blipFill>
          <a:blip r:embed="rId3"/>
          <a:srcRect r="52803"/>
          <a:stretch/>
        </p:blipFill>
        <p:spPr>
          <a:xfrm>
            <a:off x="6421680" y="2929320"/>
            <a:ext cx="2848320" cy="3205080"/>
          </a:xfrm>
          <a:prstGeom prst="rect">
            <a:avLst/>
          </a:prstGeom>
          <a:ln>
            <a:noFill/>
          </a:ln>
        </p:spPr>
      </p:pic>
      <p:sp>
        <p:nvSpPr>
          <p:cNvPr id="298" name="Line 3"/>
          <p:cNvSpPr/>
          <p:nvPr/>
        </p:nvSpPr>
        <p:spPr>
          <a:xfrm>
            <a:off x="6741360" y="4748040"/>
            <a:ext cx="25290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9" name="CustomShape 4"/>
          <p:cNvSpPr/>
          <p:nvPr/>
        </p:nvSpPr>
        <p:spPr>
          <a:xfrm>
            <a:off x="7257240" y="3224880"/>
            <a:ext cx="682200" cy="808920"/>
          </a:xfrm>
          <a:prstGeom prst="ellipse">
            <a:avLst/>
          </a:prstGeom>
          <a:solidFill>
            <a:srgbClr val="FF3333">
              <a:alpha val="71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0" name="CustomShape 5"/>
          <p:cNvSpPr/>
          <p:nvPr/>
        </p:nvSpPr>
        <p:spPr>
          <a:xfrm>
            <a:off x="7256880" y="3513960"/>
            <a:ext cx="682200" cy="519840"/>
          </a:xfrm>
          <a:prstGeom prst="ellipse">
            <a:avLst/>
          </a:prstGeom>
          <a:solidFill>
            <a:srgbClr val="3333FF">
              <a:alpha val="56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1" name="CustomShape 6"/>
          <p:cNvSpPr/>
          <p:nvPr/>
        </p:nvSpPr>
        <p:spPr>
          <a:xfrm flipV="1">
            <a:off x="7833600" y="4772520"/>
            <a:ext cx="446400" cy="628200"/>
          </a:xfrm>
          <a:prstGeom prst="ellipse">
            <a:avLst/>
          </a:prstGeom>
          <a:solidFill>
            <a:srgbClr val="FF3333">
              <a:alpha val="71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2" name="CustomShape 7"/>
          <p:cNvSpPr/>
          <p:nvPr/>
        </p:nvSpPr>
        <p:spPr>
          <a:xfrm flipV="1">
            <a:off x="7833240" y="4772160"/>
            <a:ext cx="446760" cy="519840"/>
          </a:xfrm>
          <a:prstGeom prst="ellipse">
            <a:avLst/>
          </a:prstGeom>
          <a:solidFill>
            <a:srgbClr val="3333FF">
              <a:alpha val="56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3" name="CustomShape 8"/>
          <p:cNvSpPr/>
          <p:nvPr/>
        </p:nvSpPr>
        <p:spPr>
          <a:xfrm>
            <a:off x="9097560" y="5016240"/>
            <a:ext cx="1041120" cy="111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Asexual</a:t>
            </a:r>
          </a:p>
          <a:p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Sexual</a:t>
            </a:r>
          </a:p>
        </p:txBody>
      </p:sp>
      <p:sp>
        <p:nvSpPr>
          <p:cNvPr id="304" name="CustomShape 9"/>
          <p:cNvSpPr/>
          <p:nvPr/>
        </p:nvSpPr>
        <p:spPr>
          <a:xfrm flipV="1">
            <a:off x="8943480" y="5101560"/>
            <a:ext cx="198720" cy="190080"/>
          </a:xfrm>
          <a:prstGeom prst="ellipse">
            <a:avLst/>
          </a:prstGeom>
          <a:solidFill>
            <a:srgbClr val="FF0000">
              <a:alpha val="56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5" name="CustomShape 10"/>
          <p:cNvSpPr/>
          <p:nvPr/>
        </p:nvSpPr>
        <p:spPr>
          <a:xfrm flipV="1">
            <a:off x="8943480" y="5353560"/>
            <a:ext cx="198720" cy="190080"/>
          </a:xfrm>
          <a:prstGeom prst="ellipse">
            <a:avLst/>
          </a:prstGeom>
          <a:solidFill>
            <a:srgbClr val="3333FF">
              <a:alpha val="56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504000" y="1750680"/>
            <a:ext cx="9071280" cy="339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/>
            <a:r>
              <a:rPr lang="en-GB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Thank you !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Questions ?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504000" y="282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Supplementary slides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Manual dataset: flowchart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9" name="Picture 308"/>
          <p:cNvPicPr/>
          <p:nvPr/>
        </p:nvPicPr>
        <p:blipFill>
          <a:blip r:embed="rId2"/>
          <a:stretch/>
        </p:blipFill>
        <p:spPr>
          <a:xfrm>
            <a:off x="1668960" y="2508840"/>
            <a:ext cx="1354680" cy="1090800"/>
          </a:xfrm>
          <a:prstGeom prst="rect">
            <a:avLst/>
          </a:prstGeom>
          <a:ln>
            <a:noFill/>
          </a:ln>
        </p:spPr>
      </p:pic>
      <p:sp>
        <p:nvSpPr>
          <p:cNvPr id="310" name="Line 2"/>
          <p:cNvSpPr/>
          <p:nvPr/>
        </p:nvSpPr>
        <p:spPr>
          <a:xfrm>
            <a:off x="4644000" y="2988000"/>
            <a:ext cx="2370240" cy="360"/>
          </a:xfrm>
          <a:prstGeom prst="line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1" name="Line 3"/>
          <p:cNvSpPr/>
          <p:nvPr/>
        </p:nvSpPr>
        <p:spPr>
          <a:xfrm>
            <a:off x="2304000" y="4284000"/>
            <a:ext cx="360" cy="1260000"/>
          </a:xfrm>
          <a:prstGeom prst="line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12" name="Picture 311"/>
          <p:cNvPicPr/>
          <p:nvPr/>
        </p:nvPicPr>
        <p:blipFill>
          <a:blip r:embed="rId3"/>
          <a:stretch/>
        </p:blipFill>
        <p:spPr>
          <a:xfrm>
            <a:off x="1670760" y="5760000"/>
            <a:ext cx="1240920" cy="1240920"/>
          </a:xfrm>
          <a:prstGeom prst="rect">
            <a:avLst/>
          </a:prstGeom>
          <a:ln>
            <a:noFill/>
          </a:ln>
        </p:spPr>
      </p:pic>
      <p:sp>
        <p:nvSpPr>
          <p:cNvPr id="313" name="CustomShape 4"/>
          <p:cNvSpPr/>
          <p:nvPr/>
        </p:nvSpPr>
        <p:spPr>
          <a:xfrm>
            <a:off x="1620000" y="3924000"/>
            <a:ext cx="1367640" cy="36468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360" tIns="54360" rIns="99360" bIns="54360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Distribution</a:t>
            </a:r>
          </a:p>
        </p:txBody>
      </p:sp>
      <p:sp>
        <p:nvSpPr>
          <p:cNvPr id="314" name="CustomShape 5"/>
          <p:cNvSpPr/>
          <p:nvPr/>
        </p:nvSpPr>
        <p:spPr>
          <a:xfrm>
            <a:off x="3168000" y="2556000"/>
            <a:ext cx="1475640" cy="8766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360" tIns="54360" rIns="99360" bIns="54360"/>
          <a:lstStyle/>
          <a:p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Host range</a:t>
            </a:r>
          </a:p>
          <a:p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Body length</a:t>
            </a:r>
          </a:p>
          <a:p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Pairs</a:t>
            </a:r>
          </a:p>
        </p:txBody>
      </p:sp>
      <p:pic>
        <p:nvPicPr>
          <p:cNvPr id="315" name="Picture 314"/>
          <p:cNvPicPr/>
          <p:nvPr/>
        </p:nvPicPr>
        <p:blipFill>
          <a:blip r:embed="rId4"/>
          <a:stretch/>
        </p:blipFill>
        <p:spPr>
          <a:xfrm>
            <a:off x="7014240" y="2340000"/>
            <a:ext cx="1409400" cy="1409400"/>
          </a:xfrm>
          <a:prstGeom prst="rect">
            <a:avLst/>
          </a:prstGeom>
          <a:ln>
            <a:noFill/>
          </a:ln>
        </p:spPr>
      </p:pic>
      <p:sp>
        <p:nvSpPr>
          <p:cNvPr id="316" name="Line 6"/>
          <p:cNvSpPr/>
          <p:nvPr/>
        </p:nvSpPr>
        <p:spPr>
          <a:xfrm>
            <a:off x="3024000" y="6300000"/>
            <a:ext cx="46800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7" name="Line 7"/>
          <p:cNvSpPr/>
          <p:nvPr/>
        </p:nvSpPr>
        <p:spPr>
          <a:xfrm flipV="1">
            <a:off x="7699680" y="3977280"/>
            <a:ext cx="360" cy="2340000"/>
          </a:xfrm>
          <a:prstGeom prst="line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504360" y="301320"/>
            <a:ext cx="9071280" cy="12618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Manual dataset: Data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9" name="Picture 318"/>
          <p:cNvPicPr/>
          <p:nvPr/>
        </p:nvPicPr>
        <p:blipFill>
          <a:blip r:embed="rId2"/>
          <a:stretch/>
        </p:blipFill>
        <p:spPr>
          <a:xfrm>
            <a:off x="270000" y="1630080"/>
            <a:ext cx="9808560" cy="5889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Background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CustomShape 2"/>
          <p:cNvSpPr/>
          <p:nvPr/>
        </p:nvSpPr>
        <p:spPr>
          <a:xfrm>
            <a:off x="504000" y="1769040"/>
            <a:ext cx="9071280" cy="436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general, few species reproduce asexually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Hypotheses predict asexual and sexual species to differ in host range and geographical distribution.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Never tested on a large scale analysis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Many asexual species in certain clades of haplodiploid arthropods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 dataset: flowchart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1" name="Picture 320"/>
          <p:cNvPicPr/>
          <p:nvPr/>
        </p:nvPicPr>
        <p:blipFill>
          <a:blip r:embed="rId2"/>
          <a:stretch/>
        </p:blipFill>
        <p:spPr>
          <a:xfrm>
            <a:off x="1102320" y="3744000"/>
            <a:ext cx="913320" cy="924840"/>
          </a:xfrm>
          <a:prstGeom prst="rect">
            <a:avLst/>
          </a:prstGeom>
          <a:ln>
            <a:noFill/>
          </a:ln>
        </p:spPr>
      </p:pic>
      <p:sp>
        <p:nvSpPr>
          <p:cNvPr id="322" name="CustomShape 2"/>
          <p:cNvSpPr/>
          <p:nvPr/>
        </p:nvSpPr>
        <p:spPr>
          <a:xfrm>
            <a:off x="756000" y="3384000"/>
            <a:ext cx="173952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NHM Database</a:t>
            </a:r>
          </a:p>
        </p:txBody>
      </p:sp>
      <p:sp>
        <p:nvSpPr>
          <p:cNvPr id="323" name="Line 3"/>
          <p:cNvSpPr/>
          <p:nvPr/>
        </p:nvSpPr>
        <p:spPr>
          <a:xfrm flipH="1">
            <a:off x="1512000" y="5337000"/>
            <a:ext cx="2880" cy="747000"/>
          </a:xfrm>
          <a:prstGeom prst="line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24" name="Picture 323"/>
          <p:cNvPicPr/>
          <p:nvPr/>
        </p:nvPicPr>
        <p:blipFill>
          <a:blip r:embed="rId3"/>
          <a:stretch/>
        </p:blipFill>
        <p:spPr>
          <a:xfrm>
            <a:off x="832320" y="5980320"/>
            <a:ext cx="1363320" cy="1363320"/>
          </a:xfrm>
          <a:prstGeom prst="rect">
            <a:avLst/>
          </a:prstGeom>
          <a:ln>
            <a:noFill/>
          </a:ln>
        </p:spPr>
      </p:pic>
      <p:sp>
        <p:nvSpPr>
          <p:cNvPr id="325" name="CustomShape 4"/>
          <p:cNvSpPr/>
          <p:nvPr/>
        </p:nvSpPr>
        <p:spPr>
          <a:xfrm>
            <a:off x="883440" y="4716000"/>
            <a:ext cx="1339200" cy="62064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360" tIns="54360" rIns="99360" bIns="54360"/>
          <a:lstStyle/>
          <a:p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Host range</a:t>
            </a:r>
          </a:p>
          <a:p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Distribution</a:t>
            </a:r>
          </a:p>
        </p:txBody>
      </p:sp>
      <p:sp>
        <p:nvSpPr>
          <p:cNvPr id="326" name="CustomShape 5"/>
          <p:cNvSpPr/>
          <p:nvPr/>
        </p:nvSpPr>
        <p:spPr>
          <a:xfrm>
            <a:off x="2052000" y="6906960"/>
            <a:ext cx="1338120" cy="36468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360" tIns="54360" rIns="99360" bIns="54360"/>
          <a:lstStyle/>
          <a:p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Host range</a:t>
            </a:r>
          </a:p>
        </p:txBody>
      </p:sp>
      <p:sp>
        <p:nvSpPr>
          <p:cNvPr id="327" name="CustomShape 6"/>
          <p:cNvSpPr/>
          <p:nvPr/>
        </p:nvSpPr>
        <p:spPr>
          <a:xfrm>
            <a:off x="2052000" y="6399000"/>
            <a:ext cx="1339200" cy="36468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360" tIns="54360" rIns="99360" bIns="54360"/>
          <a:lstStyle/>
          <a:p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Distribution</a:t>
            </a:r>
          </a:p>
        </p:txBody>
      </p:sp>
      <p:sp>
        <p:nvSpPr>
          <p:cNvPr id="328" name="Line 7"/>
          <p:cNvSpPr/>
          <p:nvPr/>
        </p:nvSpPr>
        <p:spPr>
          <a:xfrm flipV="1">
            <a:off x="4464000" y="4805640"/>
            <a:ext cx="360" cy="1800000"/>
          </a:xfrm>
          <a:prstGeom prst="line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9" name="Line 8"/>
          <p:cNvSpPr/>
          <p:nvPr/>
        </p:nvSpPr>
        <p:spPr>
          <a:xfrm>
            <a:off x="3391560" y="6588000"/>
            <a:ext cx="10800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30" name="Picture 329"/>
          <p:cNvPicPr/>
          <p:nvPr/>
        </p:nvPicPr>
        <p:blipFill>
          <a:blip r:embed="rId4"/>
          <a:stretch/>
        </p:blipFill>
        <p:spPr>
          <a:xfrm>
            <a:off x="3991680" y="3676680"/>
            <a:ext cx="927000" cy="927000"/>
          </a:xfrm>
          <a:prstGeom prst="rect">
            <a:avLst/>
          </a:prstGeom>
          <a:ln>
            <a:noFill/>
          </a:ln>
        </p:spPr>
      </p:pic>
      <p:pic>
        <p:nvPicPr>
          <p:cNvPr id="331" name="Picture 330"/>
          <p:cNvPicPr/>
          <p:nvPr/>
        </p:nvPicPr>
        <p:blipFill>
          <a:blip r:embed="rId5"/>
          <a:stretch/>
        </p:blipFill>
        <p:spPr>
          <a:xfrm>
            <a:off x="7670880" y="3403800"/>
            <a:ext cx="1191240" cy="1191240"/>
          </a:xfrm>
          <a:prstGeom prst="rect">
            <a:avLst/>
          </a:prstGeom>
          <a:ln>
            <a:noFill/>
          </a:ln>
        </p:spPr>
      </p:pic>
      <p:sp>
        <p:nvSpPr>
          <p:cNvPr id="332" name="Line 9"/>
          <p:cNvSpPr/>
          <p:nvPr/>
        </p:nvSpPr>
        <p:spPr>
          <a:xfrm flipV="1">
            <a:off x="8280000" y="4814640"/>
            <a:ext cx="360" cy="2288160"/>
          </a:xfrm>
          <a:prstGeom prst="line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3" name="Line 10"/>
          <p:cNvSpPr/>
          <p:nvPr/>
        </p:nvSpPr>
        <p:spPr>
          <a:xfrm>
            <a:off x="3390480" y="7102800"/>
            <a:ext cx="490716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4" name="Line 11"/>
          <p:cNvSpPr/>
          <p:nvPr/>
        </p:nvSpPr>
        <p:spPr>
          <a:xfrm>
            <a:off x="5042880" y="3895920"/>
            <a:ext cx="2553840" cy="360"/>
          </a:xfrm>
          <a:prstGeom prst="line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5" name="CustomShape 12"/>
          <p:cNvSpPr/>
          <p:nvPr/>
        </p:nvSpPr>
        <p:spPr>
          <a:xfrm>
            <a:off x="3854160" y="3021120"/>
            <a:ext cx="2437560" cy="60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Nominatim:</a:t>
            </a:r>
          </a:p>
          <a:p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Extracting coordinates</a:t>
            </a:r>
          </a:p>
        </p:txBody>
      </p:sp>
      <p:sp>
        <p:nvSpPr>
          <p:cNvPr id="336" name="CustomShape 13"/>
          <p:cNvSpPr/>
          <p:nvPr/>
        </p:nvSpPr>
        <p:spPr>
          <a:xfrm>
            <a:off x="7310520" y="3021480"/>
            <a:ext cx="207000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Stored for analysis</a:t>
            </a:r>
          </a:p>
        </p:txBody>
      </p:sp>
      <p:sp>
        <p:nvSpPr>
          <p:cNvPr id="337" name="CustomShape 14"/>
          <p:cNvSpPr/>
          <p:nvPr/>
        </p:nvSpPr>
        <p:spPr>
          <a:xfrm>
            <a:off x="505080" y="1845000"/>
            <a:ext cx="9071280" cy="438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Only genera with at least one known parthenogen were used.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Picture 337"/>
          <p:cNvPicPr/>
          <p:nvPr/>
        </p:nvPicPr>
        <p:blipFill>
          <a:blip r:embed="rId2"/>
          <a:stretch/>
        </p:blipFill>
        <p:spPr>
          <a:xfrm>
            <a:off x="3490560" y="3160440"/>
            <a:ext cx="4998600" cy="3747600"/>
          </a:xfrm>
          <a:prstGeom prst="rect">
            <a:avLst/>
          </a:prstGeom>
          <a:ln>
            <a:noFill/>
          </a:ln>
        </p:spPr>
      </p:pic>
      <p:pic>
        <p:nvPicPr>
          <p:cNvPr id="339" name="Picture 338"/>
          <p:cNvPicPr/>
          <p:nvPr/>
        </p:nvPicPr>
        <p:blipFill>
          <a:blip r:embed="rId3"/>
          <a:stretch/>
        </p:blipFill>
        <p:spPr>
          <a:xfrm>
            <a:off x="72360" y="1542600"/>
            <a:ext cx="9936000" cy="1560600"/>
          </a:xfrm>
          <a:prstGeom prst="rect">
            <a:avLst/>
          </a:prstGeom>
          <a:ln>
            <a:noFill/>
          </a:ln>
        </p:spPr>
      </p:pic>
      <p:sp>
        <p:nvSpPr>
          <p:cNvPr id="340" name="CustomShape 1"/>
          <p:cNvSpPr/>
          <p:nvPr/>
        </p:nvSpPr>
        <p:spPr>
          <a:xfrm>
            <a:off x="504360" y="301320"/>
            <a:ext cx="9071280" cy="126180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 dataset: Data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GLMM with permutation approach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2" name="Line 2"/>
          <p:cNvSpPr/>
          <p:nvPr/>
        </p:nvSpPr>
        <p:spPr>
          <a:xfrm>
            <a:off x="2756880" y="1820520"/>
            <a:ext cx="360" cy="625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3" name="Line 3"/>
          <p:cNvSpPr/>
          <p:nvPr/>
        </p:nvSpPr>
        <p:spPr>
          <a:xfrm>
            <a:off x="2330640" y="2430720"/>
            <a:ext cx="360" cy="12722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4" name="Line 4"/>
          <p:cNvSpPr/>
          <p:nvPr/>
        </p:nvSpPr>
        <p:spPr>
          <a:xfrm>
            <a:off x="3208320" y="2446200"/>
            <a:ext cx="360" cy="625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5" name="Line 5"/>
          <p:cNvSpPr/>
          <p:nvPr/>
        </p:nvSpPr>
        <p:spPr>
          <a:xfrm>
            <a:off x="2313000" y="2446200"/>
            <a:ext cx="9104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6" name="Line 6"/>
          <p:cNvSpPr/>
          <p:nvPr/>
        </p:nvSpPr>
        <p:spPr>
          <a:xfrm>
            <a:off x="2919960" y="3071880"/>
            <a:ext cx="360" cy="625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7" name="Line 7"/>
          <p:cNvSpPr/>
          <p:nvPr/>
        </p:nvSpPr>
        <p:spPr>
          <a:xfrm>
            <a:off x="3476520" y="3071880"/>
            <a:ext cx="360" cy="6256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8" name="Line 8"/>
          <p:cNvSpPr/>
          <p:nvPr/>
        </p:nvSpPr>
        <p:spPr>
          <a:xfrm>
            <a:off x="2910960" y="3071880"/>
            <a:ext cx="5756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49" name="Picture 348"/>
          <p:cNvPicPr/>
          <p:nvPr/>
        </p:nvPicPr>
        <p:blipFill>
          <a:blip r:embed="rId2"/>
          <a:stretch/>
        </p:blipFill>
        <p:spPr>
          <a:xfrm>
            <a:off x="2221560" y="3716640"/>
            <a:ext cx="223200" cy="203040"/>
          </a:xfrm>
          <a:prstGeom prst="rect">
            <a:avLst/>
          </a:prstGeom>
          <a:ln>
            <a:noFill/>
          </a:ln>
        </p:spPr>
      </p:pic>
      <p:pic>
        <p:nvPicPr>
          <p:cNvPr id="350" name="Picture 349"/>
          <p:cNvPicPr/>
          <p:nvPr/>
        </p:nvPicPr>
        <p:blipFill>
          <a:blip r:embed="rId3"/>
          <a:stretch/>
        </p:blipFill>
        <p:spPr>
          <a:xfrm>
            <a:off x="2814840" y="3722400"/>
            <a:ext cx="223200" cy="203400"/>
          </a:xfrm>
          <a:prstGeom prst="rect">
            <a:avLst/>
          </a:prstGeom>
          <a:ln>
            <a:noFill/>
          </a:ln>
        </p:spPr>
      </p:pic>
      <p:pic>
        <p:nvPicPr>
          <p:cNvPr id="351" name="Picture 350"/>
          <p:cNvPicPr/>
          <p:nvPr/>
        </p:nvPicPr>
        <p:blipFill>
          <a:blip r:embed="rId3"/>
          <a:stretch/>
        </p:blipFill>
        <p:spPr>
          <a:xfrm>
            <a:off x="3364920" y="3722400"/>
            <a:ext cx="223200" cy="203400"/>
          </a:xfrm>
          <a:prstGeom prst="rect">
            <a:avLst/>
          </a:prstGeom>
          <a:ln>
            <a:noFill/>
          </a:ln>
        </p:spPr>
      </p:pic>
      <p:sp>
        <p:nvSpPr>
          <p:cNvPr id="352" name="Line 9"/>
          <p:cNvSpPr/>
          <p:nvPr/>
        </p:nvSpPr>
        <p:spPr>
          <a:xfrm>
            <a:off x="2211840" y="3950640"/>
            <a:ext cx="1373400" cy="360"/>
          </a:xfrm>
          <a:prstGeom prst="line">
            <a:avLst/>
          </a:prstGeom>
          <a:ln w="36000">
            <a:solidFill>
              <a:srgbClr val="000000"/>
            </a:solidFill>
            <a:round/>
            <a:headEnd type="oval" w="lg" len="sm"/>
            <a:tailEnd type="oval" w="lg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3" name="CustomShape 10"/>
          <p:cNvSpPr/>
          <p:nvPr/>
        </p:nvSpPr>
        <p:spPr>
          <a:xfrm>
            <a:off x="2450160" y="3917880"/>
            <a:ext cx="85248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Genus</a:t>
            </a:r>
          </a:p>
        </p:txBody>
      </p:sp>
      <p:pic>
        <p:nvPicPr>
          <p:cNvPr id="354" name="Picture 353"/>
          <p:cNvPicPr/>
          <p:nvPr/>
        </p:nvPicPr>
        <p:blipFill>
          <a:blip r:embed="rId2"/>
          <a:stretch/>
        </p:blipFill>
        <p:spPr>
          <a:xfrm>
            <a:off x="2824200" y="4524120"/>
            <a:ext cx="223200" cy="203040"/>
          </a:xfrm>
          <a:prstGeom prst="rect">
            <a:avLst/>
          </a:prstGeom>
          <a:ln>
            <a:noFill/>
          </a:ln>
        </p:spPr>
      </p:pic>
      <p:pic>
        <p:nvPicPr>
          <p:cNvPr id="355" name="Picture 354"/>
          <p:cNvPicPr/>
          <p:nvPr/>
        </p:nvPicPr>
        <p:blipFill>
          <a:blip r:embed="rId3"/>
          <a:stretch/>
        </p:blipFill>
        <p:spPr>
          <a:xfrm>
            <a:off x="3375720" y="4529880"/>
            <a:ext cx="223200" cy="203400"/>
          </a:xfrm>
          <a:prstGeom prst="rect">
            <a:avLst/>
          </a:prstGeom>
          <a:ln>
            <a:noFill/>
          </a:ln>
        </p:spPr>
      </p:pic>
      <p:pic>
        <p:nvPicPr>
          <p:cNvPr id="356" name="Picture 355"/>
          <p:cNvPicPr/>
          <p:nvPr/>
        </p:nvPicPr>
        <p:blipFill>
          <a:blip r:embed="rId3"/>
          <a:stretch/>
        </p:blipFill>
        <p:spPr>
          <a:xfrm>
            <a:off x="2214000" y="4529880"/>
            <a:ext cx="223200" cy="203400"/>
          </a:xfrm>
          <a:prstGeom prst="rect">
            <a:avLst/>
          </a:prstGeom>
          <a:ln>
            <a:noFill/>
          </a:ln>
        </p:spPr>
      </p:pic>
      <p:pic>
        <p:nvPicPr>
          <p:cNvPr id="357" name="Picture 356"/>
          <p:cNvPicPr/>
          <p:nvPr/>
        </p:nvPicPr>
        <p:blipFill>
          <a:blip r:embed="rId2"/>
          <a:stretch/>
        </p:blipFill>
        <p:spPr>
          <a:xfrm>
            <a:off x="3370680" y="4308120"/>
            <a:ext cx="223200" cy="203040"/>
          </a:xfrm>
          <a:prstGeom prst="rect">
            <a:avLst/>
          </a:prstGeom>
          <a:ln>
            <a:noFill/>
          </a:ln>
        </p:spPr>
      </p:pic>
      <p:pic>
        <p:nvPicPr>
          <p:cNvPr id="358" name="Picture 357"/>
          <p:cNvPicPr/>
          <p:nvPr/>
        </p:nvPicPr>
        <p:blipFill>
          <a:blip r:embed="rId3"/>
          <a:stretch/>
        </p:blipFill>
        <p:spPr>
          <a:xfrm>
            <a:off x="2215800" y="4313880"/>
            <a:ext cx="223200" cy="203400"/>
          </a:xfrm>
          <a:prstGeom prst="rect">
            <a:avLst/>
          </a:prstGeom>
          <a:ln>
            <a:noFill/>
          </a:ln>
        </p:spPr>
      </p:pic>
      <p:sp>
        <p:nvSpPr>
          <p:cNvPr id="359" name="CustomShape 11"/>
          <p:cNvSpPr/>
          <p:nvPr/>
        </p:nvSpPr>
        <p:spPr>
          <a:xfrm>
            <a:off x="236520" y="3750840"/>
            <a:ext cx="1134360" cy="44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observed</a:t>
            </a:r>
          </a:p>
        </p:txBody>
      </p:sp>
      <p:sp>
        <p:nvSpPr>
          <p:cNvPr id="360" name="CustomShape 12"/>
          <p:cNvSpPr/>
          <p:nvPr/>
        </p:nvSpPr>
        <p:spPr>
          <a:xfrm>
            <a:off x="202320" y="4489920"/>
            <a:ext cx="1580400" cy="987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Random permutations</a:t>
            </a:r>
          </a:p>
        </p:txBody>
      </p:sp>
      <p:sp>
        <p:nvSpPr>
          <p:cNvPr id="361" name="CustomShape 13"/>
          <p:cNvSpPr/>
          <p:nvPr/>
        </p:nvSpPr>
        <p:spPr>
          <a:xfrm>
            <a:off x="1716480" y="3666600"/>
            <a:ext cx="137880" cy="603000"/>
          </a:xfrm>
          <a:custGeom>
            <a:avLst/>
            <a:gdLst/>
            <a:ahLst/>
            <a:cxnLst/>
            <a:rect l="l" t="t" r="r" b="b"/>
            <a:pathLst>
              <a:path w="386" h="1677">
                <a:moveTo>
                  <a:pt x="385" y="0"/>
                </a:moveTo>
                <a:cubicBezTo>
                  <a:pt x="288" y="0"/>
                  <a:pt x="192" y="69"/>
                  <a:pt x="192" y="139"/>
                </a:cubicBezTo>
                <a:lnTo>
                  <a:pt x="192" y="712"/>
                </a:lnTo>
                <a:cubicBezTo>
                  <a:pt x="192" y="782"/>
                  <a:pt x="96" y="852"/>
                  <a:pt x="0" y="852"/>
                </a:cubicBezTo>
                <a:cubicBezTo>
                  <a:pt x="96" y="852"/>
                  <a:pt x="192" y="921"/>
                  <a:pt x="192" y="991"/>
                </a:cubicBezTo>
                <a:lnTo>
                  <a:pt x="192" y="1537"/>
                </a:lnTo>
                <a:cubicBezTo>
                  <a:pt x="192" y="1607"/>
                  <a:pt x="288" y="1676"/>
                  <a:pt x="385" y="1676"/>
                </a:cubicBezTo>
              </a:path>
            </a:pathLst>
          </a:custGeom>
          <a:noFill/>
          <a:ln w="381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2" name="CustomShape 14"/>
          <p:cNvSpPr/>
          <p:nvPr/>
        </p:nvSpPr>
        <p:spPr>
          <a:xfrm>
            <a:off x="4037760" y="3570480"/>
            <a:ext cx="714960" cy="1211400"/>
          </a:xfrm>
          <a:prstGeom prst="rect">
            <a:avLst/>
          </a:prstGeom>
          <a:solidFill>
            <a:srgbClr val="99CC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model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3" name="CustomShape 15"/>
          <p:cNvSpPr/>
          <p:nvPr/>
        </p:nvSpPr>
        <p:spPr>
          <a:xfrm>
            <a:off x="3600000" y="4566600"/>
            <a:ext cx="444960" cy="124200"/>
          </a:xfrm>
          <a:custGeom>
            <a:avLst/>
            <a:gdLst/>
            <a:ahLst/>
            <a:cxnLst/>
            <a:rect l="l" t="t" r="r" b="b"/>
            <a:pathLst>
              <a:path w="1239" h="348">
                <a:moveTo>
                  <a:pt x="0" y="86"/>
                </a:moveTo>
                <a:lnTo>
                  <a:pt x="928" y="86"/>
                </a:lnTo>
                <a:lnTo>
                  <a:pt x="928" y="0"/>
                </a:lnTo>
                <a:lnTo>
                  <a:pt x="1238" y="173"/>
                </a:lnTo>
                <a:lnTo>
                  <a:pt x="928" y="347"/>
                </a:lnTo>
                <a:lnTo>
                  <a:pt x="928" y="260"/>
                </a:lnTo>
                <a:lnTo>
                  <a:pt x="0" y="260"/>
                </a:lnTo>
                <a:lnTo>
                  <a:pt x="0" y="86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4" name="CustomShape 16"/>
          <p:cNvSpPr/>
          <p:nvPr/>
        </p:nvSpPr>
        <p:spPr>
          <a:xfrm>
            <a:off x="3600000" y="4337640"/>
            <a:ext cx="444960" cy="124200"/>
          </a:xfrm>
          <a:custGeom>
            <a:avLst/>
            <a:gdLst/>
            <a:ahLst/>
            <a:cxnLst/>
            <a:rect l="l" t="t" r="r" b="b"/>
            <a:pathLst>
              <a:path w="1239" h="348">
                <a:moveTo>
                  <a:pt x="0" y="86"/>
                </a:moveTo>
                <a:lnTo>
                  <a:pt x="928" y="86"/>
                </a:lnTo>
                <a:lnTo>
                  <a:pt x="928" y="0"/>
                </a:lnTo>
                <a:lnTo>
                  <a:pt x="1238" y="173"/>
                </a:lnTo>
                <a:lnTo>
                  <a:pt x="928" y="347"/>
                </a:lnTo>
                <a:lnTo>
                  <a:pt x="928" y="260"/>
                </a:lnTo>
                <a:lnTo>
                  <a:pt x="0" y="260"/>
                </a:lnTo>
                <a:lnTo>
                  <a:pt x="0" y="86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5" name="CustomShape 17"/>
          <p:cNvSpPr/>
          <p:nvPr/>
        </p:nvSpPr>
        <p:spPr>
          <a:xfrm>
            <a:off x="3600000" y="3756240"/>
            <a:ext cx="444960" cy="124200"/>
          </a:xfrm>
          <a:custGeom>
            <a:avLst/>
            <a:gdLst/>
            <a:ahLst/>
            <a:cxnLst/>
            <a:rect l="l" t="t" r="r" b="b"/>
            <a:pathLst>
              <a:path w="1239" h="348">
                <a:moveTo>
                  <a:pt x="0" y="86"/>
                </a:moveTo>
                <a:lnTo>
                  <a:pt x="928" y="86"/>
                </a:lnTo>
                <a:lnTo>
                  <a:pt x="928" y="0"/>
                </a:lnTo>
                <a:lnTo>
                  <a:pt x="1238" y="173"/>
                </a:lnTo>
                <a:lnTo>
                  <a:pt x="928" y="347"/>
                </a:lnTo>
                <a:lnTo>
                  <a:pt x="928" y="260"/>
                </a:lnTo>
                <a:lnTo>
                  <a:pt x="0" y="260"/>
                </a:lnTo>
                <a:lnTo>
                  <a:pt x="0" y="86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6" name="CustomShape 18"/>
          <p:cNvSpPr/>
          <p:nvPr/>
        </p:nvSpPr>
        <p:spPr>
          <a:xfrm>
            <a:off x="5245920" y="4317840"/>
            <a:ext cx="137880" cy="888480"/>
          </a:xfrm>
          <a:custGeom>
            <a:avLst/>
            <a:gdLst/>
            <a:ahLst/>
            <a:cxnLst/>
            <a:rect l="l" t="t" r="r" b="b"/>
            <a:pathLst>
              <a:path w="386" h="2471">
                <a:moveTo>
                  <a:pt x="0" y="0"/>
                </a:moveTo>
                <a:cubicBezTo>
                  <a:pt x="97" y="0"/>
                  <a:pt x="193" y="102"/>
                  <a:pt x="193" y="205"/>
                </a:cubicBezTo>
                <a:lnTo>
                  <a:pt x="193" y="1049"/>
                </a:lnTo>
                <a:cubicBezTo>
                  <a:pt x="193" y="1152"/>
                  <a:pt x="289" y="1254"/>
                  <a:pt x="385" y="1254"/>
                </a:cubicBezTo>
                <a:cubicBezTo>
                  <a:pt x="289" y="1254"/>
                  <a:pt x="193" y="1357"/>
                  <a:pt x="193" y="1460"/>
                </a:cubicBezTo>
                <a:lnTo>
                  <a:pt x="193" y="2264"/>
                </a:lnTo>
                <a:cubicBezTo>
                  <a:pt x="193" y="2367"/>
                  <a:pt x="97" y="2470"/>
                  <a:pt x="0" y="2470"/>
                </a:cubicBezTo>
              </a:path>
            </a:pathLst>
          </a:custGeom>
          <a:noFill/>
          <a:ln w="381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7" name="CustomShape 19"/>
          <p:cNvSpPr/>
          <p:nvPr/>
        </p:nvSpPr>
        <p:spPr>
          <a:xfrm>
            <a:off x="5359320" y="4669560"/>
            <a:ext cx="1296000" cy="60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Reference </a:t>
            </a:r>
          </a:p>
          <a:p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distribution</a:t>
            </a:r>
          </a:p>
        </p:txBody>
      </p:sp>
      <p:sp>
        <p:nvSpPr>
          <p:cNvPr id="368" name="CustomShape 20"/>
          <p:cNvSpPr/>
          <p:nvPr/>
        </p:nvSpPr>
        <p:spPr>
          <a:xfrm>
            <a:off x="1717200" y="4312800"/>
            <a:ext cx="137880" cy="928080"/>
          </a:xfrm>
          <a:custGeom>
            <a:avLst/>
            <a:gdLst/>
            <a:ahLst/>
            <a:cxnLst/>
            <a:rect l="l" t="t" r="r" b="b"/>
            <a:pathLst>
              <a:path w="386" h="2581">
                <a:moveTo>
                  <a:pt x="385" y="0"/>
                </a:moveTo>
                <a:cubicBezTo>
                  <a:pt x="288" y="0"/>
                  <a:pt x="192" y="107"/>
                  <a:pt x="192" y="215"/>
                </a:cubicBezTo>
                <a:lnTo>
                  <a:pt x="192" y="1095"/>
                </a:lnTo>
                <a:cubicBezTo>
                  <a:pt x="192" y="1203"/>
                  <a:pt x="96" y="1310"/>
                  <a:pt x="0" y="1310"/>
                </a:cubicBezTo>
                <a:cubicBezTo>
                  <a:pt x="96" y="1310"/>
                  <a:pt x="192" y="1418"/>
                  <a:pt x="192" y="1525"/>
                </a:cubicBezTo>
                <a:lnTo>
                  <a:pt x="192" y="2365"/>
                </a:lnTo>
                <a:cubicBezTo>
                  <a:pt x="192" y="2472"/>
                  <a:pt x="288" y="2580"/>
                  <a:pt x="385" y="2580"/>
                </a:cubicBezTo>
              </a:path>
            </a:pathLst>
          </a:custGeom>
          <a:noFill/>
          <a:ln w="381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69" name="Picture 368"/>
          <p:cNvPicPr/>
          <p:nvPr/>
        </p:nvPicPr>
        <p:blipFill>
          <a:blip r:embed="rId4"/>
          <a:stretch/>
        </p:blipFill>
        <p:spPr>
          <a:xfrm>
            <a:off x="6589440" y="2526120"/>
            <a:ext cx="3479040" cy="3531600"/>
          </a:xfrm>
          <a:prstGeom prst="rect">
            <a:avLst/>
          </a:prstGeom>
          <a:ln>
            <a:noFill/>
          </a:ln>
        </p:spPr>
      </p:pic>
      <p:sp>
        <p:nvSpPr>
          <p:cNvPr id="370" name="CustomShape 21"/>
          <p:cNvSpPr/>
          <p:nvPr/>
        </p:nvSpPr>
        <p:spPr>
          <a:xfrm>
            <a:off x="5179680" y="3481920"/>
            <a:ext cx="1233360" cy="60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Observed </a:t>
            </a:r>
          </a:p>
          <a:p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statistic</a:t>
            </a:r>
          </a:p>
        </p:txBody>
      </p:sp>
      <p:sp>
        <p:nvSpPr>
          <p:cNvPr id="371" name="CustomShape 22"/>
          <p:cNvSpPr/>
          <p:nvPr/>
        </p:nvSpPr>
        <p:spPr>
          <a:xfrm>
            <a:off x="1892520" y="4728600"/>
            <a:ext cx="2080800" cy="60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[...]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10,000 simulations</a:t>
            </a:r>
          </a:p>
        </p:txBody>
      </p:sp>
      <p:sp>
        <p:nvSpPr>
          <p:cNvPr id="372" name="CustomShape 23"/>
          <p:cNvSpPr/>
          <p:nvPr/>
        </p:nvSpPr>
        <p:spPr>
          <a:xfrm>
            <a:off x="4752360" y="4566960"/>
            <a:ext cx="444960" cy="124200"/>
          </a:xfrm>
          <a:custGeom>
            <a:avLst/>
            <a:gdLst/>
            <a:ahLst/>
            <a:cxnLst/>
            <a:rect l="l" t="t" r="r" b="b"/>
            <a:pathLst>
              <a:path w="1239" h="348">
                <a:moveTo>
                  <a:pt x="0" y="86"/>
                </a:moveTo>
                <a:lnTo>
                  <a:pt x="928" y="86"/>
                </a:lnTo>
                <a:lnTo>
                  <a:pt x="928" y="0"/>
                </a:lnTo>
                <a:lnTo>
                  <a:pt x="1238" y="173"/>
                </a:lnTo>
                <a:lnTo>
                  <a:pt x="928" y="347"/>
                </a:lnTo>
                <a:lnTo>
                  <a:pt x="928" y="260"/>
                </a:lnTo>
                <a:lnTo>
                  <a:pt x="0" y="260"/>
                </a:lnTo>
                <a:lnTo>
                  <a:pt x="0" y="86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3" name="CustomShape 24"/>
          <p:cNvSpPr/>
          <p:nvPr/>
        </p:nvSpPr>
        <p:spPr>
          <a:xfrm>
            <a:off x="4752360" y="4338000"/>
            <a:ext cx="444960" cy="124200"/>
          </a:xfrm>
          <a:custGeom>
            <a:avLst/>
            <a:gdLst/>
            <a:ahLst/>
            <a:cxnLst/>
            <a:rect l="l" t="t" r="r" b="b"/>
            <a:pathLst>
              <a:path w="1239" h="348">
                <a:moveTo>
                  <a:pt x="0" y="86"/>
                </a:moveTo>
                <a:lnTo>
                  <a:pt x="928" y="86"/>
                </a:lnTo>
                <a:lnTo>
                  <a:pt x="928" y="0"/>
                </a:lnTo>
                <a:lnTo>
                  <a:pt x="1238" y="173"/>
                </a:lnTo>
                <a:lnTo>
                  <a:pt x="928" y="347"/>
                </a:lnTo>
                <a:lnTo>
                  <a:pt x="928" y="260"/>
                </a:lnTo>
                <a:lnTo>
                  <a:pt x="0" y="260"/>
                </a:lnTo>
                <a:lnTo>
                  <a:pt x="0" y="86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4" name="CustomShape 25"/>
          <p:cNvSpPr/>
          <p:nvPr/>
        </p:nvSpPr>
        <p:spPr>
          <a:xfrm>
            <a:off x="4752360" y="3756600"/>
            <a:ext cx="444960" cy="124200"/>
          </a:xfrm>
          <a:custGeom>
            <a:avLst/>
            <a:gdLst/>
            <a:ahLst/>
            <a:cxnLst/>
            <a:rect l="l" t="t" r="r" b="b"/>
            <a:pathLst>
              <a:path w="1239" h="348">
                <a:moveTo>
                  <a:pt x="0" y="86"/>
                </a:moveTo>
                <a:lnTo>
                  <a:pt x="928" y="86"/>
                </a:lnTo>
                <a:lnTo>
                  <a:pt x="928" y="0"/>
                </a:lnTo>
                <a:lnTo>
                  <a:pt x="1238" y="173"/>
                </a:lnTo>
                <a:lnTo>
                  <a:pt x="928" y="347"/>
                </a:lnTo>
                <a:lnTo>
                  <a:pt x="928" y="260"/>
                </a:lnTo>
                <a:lnTo>
                  <a:pt x="0" y="260"/>
                </a:lnTo>
                <a:lnTo>
                  <a:pt x="0" y="86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5" name="CustomShape 26"/>
          <p:cNvSpPr/>
          <p:nvPr/>
        </p:nvSpPr>
        <p:spPr>
          <a:xfrm>
            <a:off x="504000" y="2217240"/>
            <a:ext cx="208080" cy="18936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6" name="CustomShape 27"/>
          <p:cNvSpPr/>
          <p:nvPr/>
        </p:nvSpPr>
        <p:spPr>
          <a:xfrm>
            <a:off x="514080" y="2513880"/>
            <a:ext cx="223200" cy="2034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77" name="Picture 376"/>
          <p:cNvPicPr/>
          <p:nvPr/>
        </p:nvPicPr>
        <p:blipFill>
          <a:blip r:embed="rId3"/>
          <a:stretch/>
        </p:blipFill>
        <p:spPr>
          <a:xfrm>
            <a:off x="2819880" y="4313880"/>
            <a:ext cx="223200" cy="203400"/>
          </a:xfrm>
          <a:prstGeom prst="rect">
            <a:avLst/>
          </a:prstGeom>
          <a:ln>
            <a:noFill/>
          </a:ln>
        </p:spPr>
      </p:pic>
      <p:sp>
        <p:nvSpPr>
          <p:cNvPr id="378" name="TextShape 28"/>
          <p:cNvSpPr txBox="1"/>
          <p:nvPr/>
        </p:nvSpPr>
        <p:spPr>
          <a:xfrm>
            <a:off x="648000" y="2088000"/>
            <a:ext cx="936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Asex</a:t>
            </a:r>
          </a:p>
        </p:txBody>
      </p:sp>
      <p:sp>
        <p:nvSpPr>
          <p:cNvPr id="379" name="TextShape 29"/>
          <p:cNvSpPr txBox="1"/>
          <p:nvPr/>
        </p:nvSpPr>
        <p:spPr>
          <a:xfrm>
            <a:off x="648000" y="2448000"/>
            <a:ext cx="936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504000" y="1769040"/>
            <a:ext cx="4604760" cy="434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Species with unknown reproductive mode considered sexual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 variables strongly correlate with number of publications (ref)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1" name="CustomShape 2"/>
          <p:cNvSpPr/>
          <p:nvPr/>
        </p:nvSpPr>
        <p:spPr>
          <a:xfrm>
            <a:off x="504360" y="301320"/>
            <a:ext cx="9071280" cy="126180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 dataset: Publication bias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2" name="Picture 381"/>
          <p:cNvPicPr/>
          <p:nvPr/>
        </p:nvPicPr>
        <p:blipFill>
          <a:blip r:embed="rId3"/>
          <a:stretch/>
        </p:blipFill>
        <p:spPr>
          <a:xfrm>
            <a:off x="5109120" y="2772720"/>
            <a:ext cx="4887720" cy="4166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Picture 382"/>
          <p:cNvPicPr/>
          <p:nvPr/>
        </p:nvPicPr>
        <p:blipFill>
          <a:blip r:embed="rId2"/>
          <a:stretch/>
        </p:blipFill>
        <p:spPr>
          <a:xfrm>
            <a:off x="35280" y="3843360"/>
            <a:ext cx="5708160" cy="3666960"/>
          </a:xfrm>
          <a:prstGeom prst="rect">
            <a:avLst/>
          </a:prstGeom>
          <a:ln>
            <a:noFill/>
          </a:ln>
        </p:spPr>
      </p:pic>
      <p:sp>
        <p:nvSpPr>
          <p:cNvPr id="384" name="CustomShape 1"/>
          <p:cNvSpPr/>
          <p:nvPr/>
        </p:nvSpPr>
        <p:spPr>
          <a:xfrm>
            <a:off x="504000" y="1769040"/>
            <a:ext cx="9619200" cy="434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Removing species with low number of publications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Trade off: bias vs power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5" name="CustomShape 2"/>
          <p:cNvSpPr/>
          <p:nvPr/>
        </p:nvSpPr>
        <p:spPr>
          <a:xfrm>
            <a:off x="504360" y="301320"/>
            <a:ext cx="9071280" cy="126180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 dataset: Publication bias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6" name="Picture 385"/>
          <p:cNvPicPr/>
          <p:nvPr/>
        </p:nvPicPr>
        <p:blipFill>
          <a:blip r:embed="rId3"/>
          <a:srcRect t="8228" r="6311"/>
          <a:stretch/>
        </p:blipFill>
        <p:spPr>
          <a:xfrm>
            <a:off x="5795640" y="3989160"/>
            <a:ext cx="4294080" cy="3588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study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504000" y="2143800"/>
            <a:ext cx="9071280" cy="438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Gather data on different ecological variables for species in Chalcidoidea.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Compare those variables between parthenogenetic and sexual species.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Haplodiploid arthropods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504000" y="1697040"/>
            <a:ext cx="7563600" cy="434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Occurs in many insect species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Offspring can develop without egg fertilization (parthenogenetically)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CustomShape 3"/>
          <p:cNvSpPr/>
          <p:nvPr/>
        </p:nvSpPr>
        <p:spPr>
          <a:xfrm>
            <a:off x="5348160" y="4035240"/>
            <a:ext cx="2719440" cy="3393720"/>
          </a:xfrm>
          <a:prstGeom prst="rect">
            <a:avLst/>
          </a:prstGeom>
          <a:solidFill>
            <a:srgbClr val="B2B2B2">
              <a:alpha val="45000"/>
            </a:srgbClr>
          </a:solidFill>
          <a:ln w="572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" name="CustomShape 4"/>
          <p:cNvSpPr/>
          <p:nvPr/>
        </p:nvSpPr>
        <p:spPr>
          <a:xfrm>
            <a:off x="533160" y="4035240"/>
            <a:ext cx="4458600" cy="3393720"/>
          </a:xfrm>
          <a:prstGeom prst="rect">
            <a:avLst/>
          </a:prstGeom>
          <a:solidFill>
            <a:srgbClr val="B2B2B2">
              <a:alpha val="45000"/>
            </a:srgbClr>
          </a:solidFill>
          <a:ln w="5724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" name="CustomShape 5"/>
          <p:cNvSpPr/>
          <p:nvPr/>
        </p:nvSpPr>
        <p:spPr>
          <a:xfrm>
            <a:off x="1029240" y="4497480"/>
            <a:ext cx="466560" cy="466200"/>
          </a:xfrm>
          <a:prstGeom prst="ellipse">
            <a:avLst/>
          </a:prstGeom>
          <a:noFill/>
          <a:ln w="763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Line 6"/>
          <p:cNvSpPr/>
          <p:nvPr/>
        </p:nvSpPr>
        <p:spPr>
          <a:xfrm flipV="1">
            <a:off x="1262520" y="4964040"/>
            <a:ext cx="360" cy="3182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Line 7"/>
          <p:cNvSpPr/>
          <p:nvPr/>
        </p:nvSpPr>
        <p:spPr>
          <a:xfrm>
            <a:off x="1103400" y="5123160"/>
            <a:ext cx="318240" cy="36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" name="Line 8"/>
          <p:cNvSpPr/>
          <p:nvPr/>
        </p:nvSpPr>
        <p:spPr>
          <a:xfrm>
            <a:off x="809280" y="6410160"/>
            <a:ext cx="318240" cy="36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" name="Line 9"/>
          <p:cNvSpPr/>
          <p:nvPr/>
        </p:nvSpPr>
        <p:spPr>
          <a:xfrm flipV="1">
            <a:off x="841320" y="6378120"/>
            <a:ext cx="360" cy="3182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" name="Line 10"/>
          <p:cNvSpPr/>
          <p:nvPr/>
        </p:nvSpPr>
        <p:spPr>
          <a:xfrm flipH="1" flipV="1">
            <a:off x="853920" y="6422760"/>
            <a:ext cx="224640" cy="2246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" name="CustomShape 11"/>
          <p:cNvSpPr/>
          <p:nvPr/>
        </p:nvSpPr>
        <p:spPr>
          <a:xfrm>
            <a:off x="999360" y="6603840"/>
            <a:ext cx="466200" cy="466560"/>
          </a:xfrm>
          <a:prstGeom prst="ellipse">
            <a:avLst/>
          </a:prstGeom>
          <a:noFill/>
          <a:ln w="763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" name="Line 12"/>
          <p:cNvSpPr/>
          <p:nvPr/>
        </p:nvSpPr>
        <p:spPr>
          <a:xfrm>
            <a:off x="1256760" y="5492520"/>
            <a:ext cx="360" cy="892080"/>
          </a:xfrm>
          <a:prstGeom prst="line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" name="Line 13"/>
          <p:cNvSpPr/>
          <p:nvPr/>
        </p:nvSpPr>
        <p:spPr>
          <a:xfrm>
            <a:off x="2615040" y="4333680"/>
            <a:ext cx="318240" cy="36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Line 14"/>
          <p:cNvSpPr/>
          <p:nvPr/>
        </p:nvSpPr>
        <p:spPr>
          <a:xfrm flipV="1">
            <a:off x="2647080" y="4301640"/>
            <a:ext cx="360" cy="3182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" name="Line 15"/>
          <p:cNvSpPr/>
          <p:nvPr/>
        </p:nvSpPr>
        <p:spPr>
          <a:xfrm flipH="1" flipV="1">
            <a:off x="2659680" y="4346280"/>
            <a:ext cx="224640" cy="2246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" name="CustomShape 16"/>
          <p:cNvSpPr/>
          <p:nvPr/>
        </p:nvSpPr>
        <p:spPr>
          <a:xfrm>
            <a:off x="2804760" y="4527360"/>
            <a:ext cx="466560" cy="466560"/>
          </a:xfrm>
          <a:prstGeom prst="ellipse">
            <a:avLst/>
          </a:prstGeom>
          <a:noFill/>
          <a:ln w="763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17"/>
          <p:cNvSpPr/>
          <p:nvPr/>
        </p:nvSpPr>
        <p:spPr>
          <a:xfrm>
            <a:off x="3888360" y="4527360"/>
            <a:ext cx="466200" cy="466560"/>
          </a:xfrm>
          <a:prstGeom prst="ellipse">
            <a:avLst/>
          </a:prstGeom>
          <a:noFill/>
          <a:ln w="763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Line 18"/>
          <p:cNvSpPr/>
          <p:nvPr/>
        </p:nvSpPr>
        <p:spPr>
          <a:xfrm flipV="1">
            <a:off x="4121640" y="4994280"/>
            <a:ext cx="360" cy="3182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Line 19"/>
          <p:cNvSpPr/>
          <p:nvPr/>
        </p:nvSpPr>
        <p:spPr>
          <a:xfrm>
            <a:off x="3962160" y="5153400"/>
            <a:ext cx="318240" cy="36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6" name="CustomShape 20"/>
          <p:cNvSpPr/>
          <p:nvPr/>
        </p:nvSpPr>
        <p:spPr>
          <a:xfrm>
            <a:off x="3426120" y="4630320"/>
            <a:ext cx="544680" cy="48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GB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+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Line 21"/>
          <p:cNvSpPr/>
          <p:nvPr/>
        </p:nvSpPr>
        <p:spPr>
          <a:xfrm>
            <a:off x="3603960" y="5484960"/>
            <a:ext cx="360" cy="892080"/>
          </a:xfrm>
          <a:prstGeom prst="line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22"/>
          <p:cNvSpPr/>
          <p:nvPr/>
        </p:nvSpPr>
        <p:spPr>
          <a:xfrm>
            <a:off x="3376800" y="6543720"/>
            <a:ext cx="466200" cy="466200"/>
          </a:xfrm>
          <a:prstGeom prst="ellipse">
            <a:avLst/>
          </a:prstGeom>
          <a:noFill/>
          <a:ln w="763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Line 23"/>
          <p:cNvSpPr/>
          <p:nvPr/>
        </p:nvSpPr>
        <p:spPr>
          <a:xfrm flipV="1">
            <a:off x="3610080" y="7010280"/>
            <a:ext cx="360" cy="3182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Line 24"/>
          <p:cNvSpPr/>
          <p:nvPr/>
        </p:nvSpPr>
        <p:spPr>
          <a:xfrm>
            <a:off x="3450600" y="7169760"/>
            <a:ext cx="318240" cy="36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25"/>
          <p:cNvSpPr/>
          <p:nvPr/>
        </p:nvSpPr>
        <p:spPr>
          <a:xfrm>
            <a:off x="6446160" y="4481280"/>
            <a:ext cx="466560" cy="466560"/>
          </a:xfrm>
          <a:prstGeom prst="ellipse">
            <a:avLst/>
          </a:prstGeom>
          <a:noFill/>
          <a:ln w="763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Line 26"/>
          <p:cNvSpPr/>
          <p:nvPr/>
        </p:nvSpPr>
        <p:spPr>
          <a:xfrm flipV="1">
            <a:off x="6679440" y="4948200"/>
            <a:ext cx="360" cy="3182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Line 27"/>
          <p:cNvSpPr/>
          <p:nvPr/>
        </p:nvSpPr>
        <p:spPr>
          <a:xfrm>
            <a:off x="6520320" y="5107320"/>
            <a:ext cx="318240" cy="36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Line 28"/>
          <p:cNvSpPr/>
          <p:nvPr/>
        </p:nvSpPr>
        <p:spPr>
          <a:xfrm>
            <a:off x="6673320" y="5476680"/>
            <a:ext cx="360" cy="892080"/>
          </a:xfrm>
          <a:prstGeom prst="line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" name="CustomShape 29"/>
          <p:cNvSpPr/>
          <p:nvPr/>
        </p:nvSpPr>
        <p:spPr>
          <a:xfrm>
            <a:off x="6446160" y="6543720"/>
            <a:ext cx="466560" cy="466200"/>
          </a:xfrm>
          <a:prstGeom prst="ellipse">
            <a:avLst/>
          </a:prstGeom>
          <a:noFill/>
          <a:ln w="763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" name="Line 30"/>
          <p:cNvSpPr/>
          <p:nvPr/>
        </p:nvSpPr>
        <p:spPr>
          <a:xfrm flipV="1">
            <a:off x="6679440" y="7010280"/>
            <a:ext cx="360" cy="3182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" name="Line 31"/>
          <p:cNvSpPr/>
          <p:nvPr/>
        </p:nvSpPr>
        <p:spPr>
          <a:xfrm>
            <a:off x="6520320" y="7169760"/>
            <a:ext cx="318240" cy="36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8" name="Picture 107"/>
          <p:cNvPicPr/>
          <p:nvPr/>
        </p:nvPicPr>
        <p:blipFill>
          <a:blip r:embed="rId3"/>
          <a:stretch/>
        </p:blipFill>
        <p:spPr>
          <a:xfrm>
            <a:off x="1194120" y="4578120"/>
            <a:ext cx="136080" cy="318600"/>
          </a:xfrm>
          <a:prstGeom prst="rect">
            <a:avLst/>
          </a:prstGeom>
          <a:ln>
            <a:noFill/>
          </a:ln>
        </p:spPr>
      </p:pic>
      <p:pic>
        <p:nvPicPr>
          <p:cNvPr id="109" name="Picture 108"/>
          <p:cNvPicPr/>
          <p:nvPr/>
        </p:nvPicPr>
        <p:blipFill>
          <a:blip r:embed="rId3"/>
          <a:srcRect r="48666"/>
          <a:stretch/>
        </p:blipFill>
        <p:spPr>
          <a:xfrm>
            <a:off x="1163880" y="6684840"/>
            <a:ext cx="69480" cy="318600"/>
          </a:xfrm>
          <a:prstGeom prst="rect">
            <a:avLst/>
          </a:prstGeom>
          <a:ln>
            <a:noFill/>
          </a:ln>
        </p:spPr>
      </p:pic>
      <p:pic>
        <p:nvPicPr>
          <p:cNvPr id="110" name="Picture 109"/>
          <p:cNvPicPr/>
          <p:nvPr/>
        </p:nvPicPr>
        <p:blipFill>
          <a:blip r:embed="rId3"/>
          <a:stretch/>
        </p:blipFill>
        <p:spPr>
          <a:xfrm>
            <a:off x="3541320" y="6624720"/>
            <a:ext cx="136080" cy="318600"/>
          </a:xfrm>
          <a:prstGeom prst="rect">
            <a:avLst/>
          </a:prstGeom>
          <a:ln>
            <a:noFill/>
          </a:ln>
        </p:spPr>
      </p:pic>
      <p:pic>
        <p:nvPicPr>
          <p:cNvPr id="111" name="Picture 110"/>
          <p:cNvPicPr/>
          <p:nvPr/>
        </p:nvPicPr>
        <p:blipFill>
          <a:blip r:embed="rId3"/>
          <a:srcRect l="46248"/>
          <a:stretch/>
        </p:blipFill>
        <p:spPr>
          <a:xfrm>
            <a:off x="4026240" y="4608360"/>
            <a:ext cx="72720" cy="318600"/>
          </a:xfrm>
          <a:prstGeom prst="rect">
            <a:avLst/>
          </a:prstGeom>
          <a:ln>
            <a:noFill/>
          </a:ln>
        </p:spPr>
      </p:pic>
      <p:pic>
        <p:nvPicPr>
          <p:cNvPr id="112" name="Picture 111"/>
          <p:cNvPicPr/>
          <p:nvPr/>
        </p:nvPicPr>
        <p:blipFill>
          <a:blip r:embed="rId3"/>
          <a:srcRect r="50639"/>
          <a:stretch/>
        </p:blipFill>
        <p:spPr>
          <a:xfrm>
            <a:off x="2969640" y="4608360"/>
            <a:ext cx="66600" cy="318600"/>
          </a:xfrm>
          <a:prstGeom prst="rect">
            <a:avLst/>
          </a:prstGeom>
          <a:ln>
            <a:noFill/>
          </a:ln>
        </p:spPr>
      </p:pic>
      <p:pic>
        <p:nvPicPr>
          <p:cNvPr id="113" name="Picture 112"/>
          <p:cNvPicPr/>
          <p:nvPr/>
        </p:nvPicPr>
        <p:blipFill>
          <a:blip r:embed="rId3"/>
          <a:stretch/>
        </p:blipFill>
        <p:spPr>
          <a:xfrm>
            <a:off x="6610680" y="4548240"/>
            <a:ext cx="136440" cy="318600"/>
          </a:xfrm>
          <a:prstGeom prst="rect">
            <a:avLst/>
          </a:prstGeom>
          <a:ln>
            <a:noFill/>
          </a:ln>
        </p:spPr>
      </p:pic>
      <p:pic>
        <p:nvPicPr>
          <p:cNvPr id="114" name="Picture 113"/>
          <p:cNvPicPr/>
          <p:nvPr/>
        </p:nvPicPr>
        <p:blipFill>
          <a:blip r:embed="rId3"/>
          <a:stretch/>
        </p:blipFill>
        <p:spPr>
          <a:xfrm>
            <a:off x="6610680" y="6624720"/>
            <a:ext cx="136440" cy="318600"/>
          </a:xfrm>
          <a:prstGeom prst="rect">
            <a:avLst/>
          </a:prstGeom>
          <a:ln>
            <a:noFill/>
          </a:ln>
        </p:spPr>
      </p:pic>
      <p:pic>
        <p:nvPicPr>
          <p:cNvPr id="115" name="Picture 114"/>
          <p:cNvPicPr/>
          <p:nvPr/>
        </p:nvPicPr>
        <p:blipFill>
          <a:blip r:embed="rId3"/>
          <a:srcRect l="48888"/>
          <a:stretch/>
        </p:blipFill>
        <p:spPr>
          <a:xfrm>
            <a:off x="4119840" y="4608360"/>
            <a:ext cx="69480" cy="318600"/>
          </a:xfrm>
          <a:prstGeom prst="rect">
            <a:avLst/>
          </a:prstGeom>
          <a:ln>
            <a:noFill/>
          </a:ln>
        </p:spPr>
      </p:pic>
      <p:sp>
        <p:nvSpPr>
          <p:cNvPr id="116" name="CustomShape 32"/>
          <p:cNvSpPr/>
          <p:nvPr/>
        </p:nvSpPr>
        <p:spPr>
          <a:xfrm>
            <a:off x="578160" y="4093560"/>
            <a:ext cx="93924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sexual</a:t>
            </a:r>
          </a:p>
        </p:txBody>
      </p:sp>
      <p:sp>
        <p:nvSpPr>
          <p:cNvPr id="117" name="CustomShape 33"/>
          <p:cNvSpPr/>
          <p:nvPr/>
        </p:nvSpPr>
        <p:spPr>
          <a:xfrm>
            <a:off x="5393160" y="4093560"/>
            <a:ext cx="1059840" cy="60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asexual</a:t>
            </a:r>
          </a:p>
        </p:txBody>
      </p:sp>
      <p:pic>
        <p:nvPicPr>
          <p:cNvPr id="118" name="Picture 117"/>
          <p:cNvPicPr/>
          <p:nvPr/>
        </p:nvPicPr>
        <p:blipFill>
          <a:blip r:embed="rId4"/>
          <a:srcRect l="5384" r="3775"/>
          <a:stretch/>
        </p:blipFill>
        <p:spPr>
          <a:xfrm>
            <a:off x="8239320" y="6284520"/>
            <a:ext cx="1809000" cy="1262520"/>
          </a:xfrm>
          <a:prstGeom prst="rect">
            <a:avLst/>
          </a:prstGeom>
          <a:ln>
            <a:noFill/>
          </a:ln>
        </p:spPr>
      </p:pic>
      <p:pic>
        <p:nvPicPr>
          <p:cNvPr id="119" name="Picture 118"/>
          <p:cNvPicPr/>
          <p:nvPr/>
        </p:nvPicPr>
        <p:blipFill>
          <a:blip r:embed="rId5"/>
          <a:srcRect l="6793" r="4662"/>
          <a:stretch/>
        </p:blipFill>
        <p:spPr>
          <a:xfrm>
            <a:off x="8272440" y="3457440"/>
            <a:ext cx="1513080" cy="1276920"/>
          </a:xfrm>
          <a:prstGeom prst="rect">
            <a:avLst/>
          </a:prstGeom>
          <a:ln>
            <a:noFill/>
          </a:ln>
        </p:spPr>
      </p:pic>
      <p:pic>
        <p:nvPicPr>
          <p:cNvPr id="120" name="Picture 119"/>
          <p:cNvPicPr/>
          <p:nvPr/>
        </p:nvPicPr>
        <p:blipFill>
          <a:blip r:embed="rId6"/>
          <a:stretch/>
        </p:blipFill>
        <p:spPr>
          <a:xfrm>
            <a:off x="8151480" y="999360"/>
            <a:ext cx="1811880" cy="1527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Why Chalcidoidea ?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252000" y="1589040"/>
            <a:ext cx="9784440" cy="438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Many (240) parthenogenetic species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Well studied, many species relevant for biocontrol.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Great database available!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5" name="Picture 124"/>
          <p:cNvPicPr/>
          <p:nvPr/>
        </p:nvPicPr>
        <p:blipFill>
          <a:blip r:embed="rId2"/>
          <a:stretch/>
        </p:blipFill>
        <p:spPr>
          <a:xfrm>
            <a:off x="1750680" y="3274560"/>
            <a:ext cx="6578280" cy="4296240"/>
          </a:xfrm>
          <a:prstGeom prst="rect">
            <a:avLst/>
          </a:prstGeom>
          <a:ln>
            <a:noFill/>
          </a:ln>
        </p:spPr>
      </p:pic>
      <p:sp>
        <p:nvSpPr>
          <p:cNvPr id="126" name="CustomShape 3"/>
          <p:cNvSpPr/>
          <p:nvPr/>
        </p:nvSpPr>
        <p:spPr>
          <a:xfrm>
            <a:off x="4644720" y="5441040"/>
            <a:ext cx="3687480" cy="3182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Records for ~31'000 species of Chalcidoidea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host species and distribution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520920" y="723960"/>
            <a:ext cx="4431960" cy="659088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Manual dataset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Gathered by hand in literature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Few species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Comparison sex vs asex between the most closely related  species.</a:t>
            </a: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5200920" y="724320"/>
            <a:ext cx="4431960" cy="659088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 dataset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 data from the same database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Many species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Comparing asex vs sex in each genera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Line 3"/>
          <p:cNvSpPr/>
          <p:nvPr/>
        </p:nvSpPr>
        <p:spPr>
          <a:xfrm>
            <a:off x="1218960" y="5847840"/>
            <a:ext cx="360" cy="7520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0" name="Line 4"/>
          <p:cNvSpPr/>
          <p:nvPr/>
        </p:nvSpPr>
        <p:spPr>
          <a:xfrm>
            <a:off x="1840320" y="5847840"/>
            <a:ext cx="360" cy="7520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1" name="Line 5"/>
          <p:cNvSpPr/>
          <p:nvPr/>
        </p:nvSpPr>
        <p:spPr>
          <a:xfrm>
            <a:off x="1208880" y="5847840"/>
            <a:ext cx="6422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2" name="Line 6"/>
          <p:cNvSpPr/>
          <p:nvPr/>
        </p:nvSpPr>
        <p:spPr>
          <a:xfrm>
            <a:off x="1540080" y="5095800"/>
            <a:ext cx="360" cy="7520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3" name="Line 7"/>
          <p:cNvSpPr/>
          <p:nvPr/>
        </p:nvSpPr>
        <p:spPr>
          <a:xfrm>
            <a:off x="2161080" y="5095800"/>
            <a:ext cx="360" cy="150372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4" name="Line 8"/>
          <p:cNvSpPr/>
          <p:nvPr/>
        </p:nvSpPr>
        <p:spPr>
          <a:xfrm>
            <a:off x="1529640" y="5095800"/>
            <a:ext cx="6422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" name="Line 9"/>
          <p:cNvSpPr/>
          <p:nvPr/>
        </p:nvSpPr>
        <p:spPr>
          <a:xfrm>
            <a:off x="1882440" y="4344120"/>
            <a:ext cx="360" cy="7520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6" name="Line 10"/>
          <p:cNvSpPr/>
          <p:nvPr/>
        </p:nvSpPr>
        <p:spPr>
          <a:xfrm>
            <a:off x="3255840" y="4344120"/>
            <a:ext cx="360" cy="7520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7" name="Line 11"/>
          <p:cNvSpPr/>
          <p:nvPr/>
        </p:nvSpPr>
        <p:spPr>
          <a:xfrm flipV="1">
            <a:off x="1870200" y="4344120"/>
            <a:ext cx="1397160" cy="72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8" name="Line 12"/>
          <p:cNvSpPr/>
          <p:nvPr/>
        </p:nvSpPr>
        <p:spPr>
          <a:xfrm>
            <a:off x="2777040" y="5095800"/>
            <a:ext cx="360" cy="15012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9" name="Line 13"/>
          <p:cNvSpPr/>
          <p:nvPr/>
        </p:nvSpPr>
        <p:spPr>
          <a:xfrm>
            <a:off x="3759480" y="5095800"/>
            <a:ext cx="360" cy="7520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0" name="Line 14"/>
          <p:cNvSpPr/>
          <p:nvPr/>
        </p:nvSpPr>
        <p:spPr>
          <a:xfrm>
            <a:off x="2760480" y="5095800"/>
            <a:ext cx="101592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1" name="Line 15"/>
          <p:cNvSpPr/>
          <p:nvPr/>
        </p:nvSpPr>
        <p:spPr>
          <a:xfrm>
            <a:off x="3437640" y="5847840"/>
            <a:ext cx="360" cy="7520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Line 16"/>
          <p:cNvSpPr/>
          <p:nvPr/>
        </p:nvSpPr>
        <p:spPr>
          <a:xfrm>
            <a:off x="4059000" y="5847840"/>
            <a:ext cx="360" cy="75204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3" name="Line 17"/>
          <p:cNvSpPr/>
          <p:nvPr/>
        </p:nvSpPr>
        <p:spPr>
          <a:xfrm>
            <a:off x="3427560" y="5847840"/>
            <a:ext cx="6422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4" name="Picture 143"/>
          <p:cNvPicPr/>
          <p:nvPr/>
        </p:nvPicPr>
        <p:blipFill>
          <a:blip r:embed="rId3"/>
          <a:stretch/>
        </p:blipFill>
        <p:spPr>
          <a:xfrm>
            <a:off x="2048040" y="6637680"/>
            <a:ext cx="231840" cy="227520"/>
          </a:xfrm>
          <a:prstGeom prst="rect">
            <a:avLst/>
          </a:prstGeom>
          <a:ln>
            <a:noFill/>
          </a:ln>
        </p:spPr>
      </p:pic>
      <p:pic>
        <p:nvPicPr>
          <p:cNvPr id="145" name="Picture 144"/>
          <p:cNvPicPr/>
          <p:nvPr/>
        </p:nvPicPr>
        <p:blipFill>
          <a:blip r:embed="rId3"/>
          <a:stretch/>
        </p:blipFill>
        <p:spPr>
          <a:xfrm>
            <a:off x="3318840" y="6622560"/>
            <a:ext cx="249120" cy="243720"/>
          </a:xfrm>
          <a:prstGeom prst="rect">
            <a:avLst/>
          </a:prstGeom>
          <a:ln>
            <a:noFill/>
          </a:ln>
        </p:spPr>
      </p:pic>
      <p:pic>
        <p:nvPicPr>
          <p:cNvPr id="146" name="Picture 145"/>
          <p:cNvPicPr/>
          <p:nvPr/>
        </p:nvPicPr>
        <p:blipFill>
          <a:blip r:embed="rId4"/>
          <a:stretch/>
        </p:blipFill>
        <p:spPr>
          <a:xfrm>
            <a:off x="1727640" y="6637320"/>
            <a:ext cx="232560" cy="228240"/>
          </a:xfrm>
          <a:prstGeom prst="rect">
            <a:avLst/>
          </a:prstGeom>
          <a:ln>
            <a:noFill/>
          </a:ln>
        </p:spPr>
      </p:pic>
      <p:pic>
        <p:nvPicPr>
          <p:cNvPr id="147" name="Picture 146"/>
          <p:cNvPicPr/>
          <p:nvPr/>
        </p:nvPicPr>
        <p:blipFill>
          <a:blip r:embed="rId4"/>
          <a:stretch/>
        </p:blipFill>
        <p:spPr>
          <a:xfrm>
            <a:off x="2653560" y="6629400"/>
            <a:ext cx="249120" cy="244080"/>
          </a:xfrm>
          <a:prstGeom prst="rect">
            <a:avLst/>
          </a:prstGeom>
          <a:ln>
            <a:noFill/>
          </a:ln>
        </p:spPr>
      </p:pic>
      <p:pic>
        <p:nvPicPr>
          <p:cNvPr id="148" name="Picture 147"/>
          <p:cNvPicPr/>
          <p:nvPr/>
        </p:nvPicPr>
        <p:blipFill>
          <a:blip r:embed="rId4"/>
          <a:stretch/>
        </p:blipFill>
        <p:spPr>
          <a:xfrm>
            <a:off x="3934440" y="6629400"/>
            <a:ext cx="249120" cy="244080"/>
          </a:xfrm>
          <a:prstGeom prst="rect">
            <a:avLst/>
          </a:prstGeom>
          <a:ln>
            <a:noFill/>
          </a:ln>
        </p:spPr>
      </p:pic>
      <p:sp>
        <p:nvSpPr>
          <p:cNvPr id="149" name="Line 18"/>
          <p:cNvSpPr/>
          <p:nvPr/>
        </p:nvSpPr>
        <p:spPr>
          <a:xfrm>
            <a:off x="1093320" y="6891840"/>
            <a:ext cx="1186920" cy="3240"/>
          </a:xfrm>
          <a:prstGeom prst="line">
            <a:avLst/>
          </a:prstGeom>
          <a:ln w="36000">
            <a:solidFill>
              <a:srgbClr val="000000"/>
            </a:solidFill>
            <a:round/>
            <a:headEnd type="oval" w="lg" len="sm"/>
            <a:tailEnd type="oval" w="lg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0" name="Line 19"/>
          <p:cNvSpPr/>
          <p:nvPr/>
        </p:nvSpPr>
        <p:spPr>
          <a:xfrm flipV="1">
            <a:off x="3318840" y="6903360"/>
            <a:ext cx="837360" cy="360"/>
          </a:xfrm>
          <a:prstGeom prst="line">
            <a:avLst/>
          </a:prstGeom>
          <a:ln w="36000">
            <a:solidFill>
              <a:srgbClr val="000000"/>
            </a:solidFill>
            <a:round/>
            <a:headEnd type="oval" w="lg" len="sm"/>
            <a:tailEnd type="oval" w="lg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" name="CustomShape 20"/>
          <p:cNvSpPr/>
          <p:nvPr/>
        </p:nvSpPr>
        <p:spPr>
          <a:xfrm>
            <a:off x="1425600" y="6950520"/>
            <a:ext cx="77616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Pair 1</a:t>
            </a:r>
          </a:p>
        </p:txBody>
      </p:sp>
      <p:sp>
        <p:nvSpPr>
          <p:cNvPr id="152" name="CustomShape 21"/>
          <p:cNvSpPr/>
          <p:nvPr/>
        </p:nvSpPr>
        <p:spPr>
          <a:xfrm>
            <a:off x="3426480" y="6950520"/>
            <a:ext cx="77616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Pair 2</a:t>
            </a:r>
          </a:p>
        </p:txBody>
      </p:sp>
      <p:pic>
        <p:nvPicPr>
          <p:cNvPr id="153" name="Picture 152"/>
          <p:cNvPicPr/>
          <p:nvPr/>
        </p:nvPicPr>
        <p:blipFill>
          <a:blip r:embed="rId4"/>
          <a:stretch/>
        </p:blipFill>
        <p:spPr>
          <a:xfrm>
            <a:off x="1100520" y="6637320"/>
            <a:ext cx="232560" cy="228240"/>
          </a:xfrm>
          <a:prstGeom prst="rect">
            <a:avLst/>
          </a:prstGeom>
          <a:ln>
            <a:noFill/>
          </a:ln>
        </p:spPr>
      </p:pic>
      <p:sp>
        <p:nvSpPr>
          <p:cNvPr id="154" name="Line 22"/>
          <p:cNvSpPr/>
          <p:nvPr/>
        </p:nvSpPr>
        <p:spPr>
          <a:xfrm flipV="1">
            <a:off x="2553120" y="4047120"/>
            <a:ext cx="360" cy="297000"/>
          </a:xfrm>
          <a:prstGeom prst="line">
            <a:avLst/>
          </a:prstGeom>
          <a:ln w="36000" cap="rnd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23"/>
          <p:cNvSpPr/>
          <p:nvPr/>
        </p:nvSpPr>
        <p:spPr>
          <a:xfrm>
            <a:off x="7031880" y="6895800"/>
            <a:ext cx="1380240" cy="119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Family</a:t>
            </a:r>
          </a:p>
        </p:txBody>
      </p:sp>
      <p:sp>
        <p:nvSpPr>
          <p:cNvPr id="156" name="Line 24"/>
          <p:cNvSpPr/>
          <p:nvPr/>
        </p:nvSpPr>
        <p:spPr>
          <a:xfrm>
            <a:off x="6582600" y="540000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7" name="Line 25"/>
          <p:cNvSpPr/>
          <p:nvPr/>
        </p:nvSpPr>
        <p:spPr>
          <a:xfrm>
            <a:off x="7150320" y="540000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8" name="Line 26"/>
          <p:cNvSpPr/>
          <p:nvPr/>
        </p:nvSpPr>
        <p:spPr>
          <a:xfrm>
            <a:off x="5478120" y="5400000"/>
            <a:ext cx="168516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Line 27"/>
          <p:cNvSpPr/>
          <p:nvPr/>
        </p:nvSpPr>
        <p:spPr>
          <a:xfrm>
            <a:off x="6284520" y="471276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" name="Line 28"/>
          <p:cNvSpPr/>
          <p:nvPr/>
        </p:nvSpPr>
        <p:spPr>
          <a:xfrm>
            <a:off x="7320960" y="402588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1" name="Line 29"/>
          <p:cNvSpPr/>
          <p:nvPr/>
        </p:nvSpPr>
        <p:spPr>
          <a:xfrm>
            <a:off x="8437320" y="471276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2" name="Line 30"/>
          <p:cNvSpPr/>
          <p:nvPr/>
        </p:nvSpPr>
        <p:spPr>
          <a:xfrm>
            <a:off x="6270120" y="4712760"/>
            <a:ext cx="217944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63" name="Picture 162"/>
          <p:cNvPicPr/>
          <p:nvPr/>
        </p:nvPicPr>
        <p:blipFill>
          <a:blip r:embed="rId3"/>
          <a:stretch/>
        </p:blipFill>
        <p:spPr>
          <a:xfrm>
            <a:off x="7041960" y="6121440"/>
            <a:ext cx="212040" cy="208080"/>
          </a:xfrm>
          <a:prstGeom prst="rect">
            <a:avLst/>
          </a:prstGeom>
          <a:ln>
            <a:noFill/>
          </a:ln>
        </p:spPr>
      </p:pic>
      <p:pic>
        <p:nvPicPr>
          <p:cNvPr id="164" name="Picture 163"/>
          <p:cNvPicPr/>
          <p:nvPr/>
        </p:nvPicPr>
        <p:blipFill>
          <a:blip r:embed="rId3"/>
          <a:stretch/>
        </p:blipFill>
        <p:spPr>
          <a:xfrm>
            <a:off x="7476120" y="6107760"/>
            <a:ext cx="227520" cy="222840"/>
          </a:xfrm>
          <a:prstGeom prst="rect">
            <a:avLst/>
          </a:prstGeom>
          <a:ln>
            <a:noFill/>
          </a:ln>
        </p:spPr>
      </p:pic>
      <p:pic>
        <p:nvPicPr>
          <p:cNvPr id="165" name="Picture 164"/>
          <p:cNvPicPr/>
          <p:nvPr/>
        </p:nvPicPr>
        <p:blipFill>
          <a:blip r:embed="rId4"/>
          <a:stretch/>
        </p:blipFill>
        <p:spPr>
          <a:xfrm>
            <a:off x="5918040" y="6121080"/>
            <a:ext cx="212040" cy="208440"/>
          </a:xfrm>
          <a:prstGeom prst="rect">
            <a:avLst/>
          </a:prstGeom>
          <a:ln>
            <a:noFill/>
          </a:ln>
        </p:spPr>
      </p:pic>
      <p:pic>
        <p:nvPicPr>
          <p:cNvPr id="166" name="Picture 165"/>
          <p:cNvPicPr/>
          <p:nvPr/>
        </p:nvPicPr>
        <p:blipFill>
          <a:blip r:embed="rId4"/>
          <a:stretch/>
        </p:blipFill>
        <p:spPr>
          <a:xfrm>
            <a:off x="5379480" y="6113520"/>
            <a:ext cx="227520" cy="223560"/>
          </a:xfrm>
          <a:prstGeom prst="rect">
            <a:avLst/>
          </a:prstGeom>
          <a:ln>
            <a:noFill/>
          </a:ln>
        </p:spPr>
      </p:pic>
      <p:pic>
        <p:nvPicPr>
          <p:cNvPr id="167" name="Picture 166"/>
          <p:cNvPicPr/>
          <p:nvPr/>
        </p:nvPicPr>
        <p:blipFill>
          <a:blip r:embed="rId4"/>
          <a:stretch/>
        </p:blipFill>
        <p:spPr>
          <a:xfrm>
            <a:off x="6474600" y="6121080"/>
            <a:ext cx="212040" cy="208440"/>
          </a:xfrm>
          <a:prstGeom prst="rect">
            <a:avLst/>
          </a:prstGeom>
          <a:ln>
            <a:noFill/>
          </a:ln>
        </p:spPr>
      </p:pic>
      <p:sp>
        <p:nvSpPr>
          <p:cNvPr id="168" name="Line 31"/>
          <p:cNvSpPr/>
          <p:nvPr/>
        </p:nvSpPr>
        <p:spPr>
          <a:xfrm>
            <a:off x="6023880" y="540000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" name="Line 32"/>
          <p:cNvSpPr/>
          <p:nvPr/>
        </p:nvSpPr>
        <p:spPr>
          <a:xfrm>
            <a:off x="5490720" y="540036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Line 33"/>
          <p:cNvSpPr/>
          <p:nvPr/>
        </p:nvSpPr>
        <p:spPr>
          <a:xfrm>
            <a:off x="8683920" y="539676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Line 34"/>
          <p:cNvSpPr/>
          <p:nvPr/>
        </p:nvSpPr>
        <p:spPr>
          <a:xfrm>
            <a:off x="9251640" y="539676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2" name="Line 35"/>
          <p:cNvSpPr/>
          <p:nvPr/>
        </p:nvSpPr>
        <p:spPr>
          <a:xfrm>
            <a:off x="7579440" y="5396760"/>
            <a:ext cx="168480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3" name="Picture 172"/>
          <p:cNvPicPr/>
          <p:nvPr/>
        </p:nvPicPr>
        <p:blipFill>
          <a:blip r:embed="rId3"/>
          <a:stretch/>
        </p:blipFill>
        <p:spPr>
          <a:xfrm>
            <a:off x="8019720" y="6118560"/>
            <a:ext cx="211680" cy="208080"/>
          </a:xfrm>
          <a:prstGeom prst="rect">
            <a:avLst/>
          </a:prstGeom>
          <a:ln>
            <a:noFill/>
          </a:ln>
        </p:spPr>
      </p:pic>
      <p:pic>
        <p:nvPicPr>
          <p:cNvPr id="174" name="Picture 173"/>
          <p:cNvPicPr/>
          <p:nvPr/>
        </p:nvPicPr>
        <p:blipFill>
          <a:blip r:embed="rId4"/>
          <a:stretch/>
        </p:blipFill>
        <p:spPr>
          <a:xfrm>
            <a:off x="9148680" y="6118200"/>
            <a:ext cx="212400" cy="208440"/>
          </a:xfrm>
          <a:prstGeom prst="rect">
            <a:avLst/>
          </a:prstGeom>
          <a:ln>
            <a:noFill/>
          </a:ln>
        </p:spPr>
      </p:pic>
      <p:pic>
        <p:nvPicPr>
          <p:cNvPr id="175" name="Picture 174"/>
          <p:cNvPicPr/>
          <p:nvPr/>
        </p:nvPicPr>
        <p:blipFill>
          <a:blip r:embed="rId4"/>
          <a:stretch/>
        </p:blipFill>
        <p:spPr>
          <a:xfrm>
            <a:off x="7480440" y="6111000"/>
            <a:ext cx="227520" cy="222840"/>
          </a:xfrm>
          <a:prstGeom prst="rect">
            <a:avLst/>
          </a:prstGeom>
          <a:ln>
            <a:noFill/>
          </a:ln>
        </p:spPr>
      </p:pic>
      <p:pic>
        <p:nvPicPr>
          <p:cNvPr id="176" name="Picture 175"/>
          <p:cNvPicPr/>
          <p:nvPr/>
        </p:nvPicPr>
        <p:blipFill>
          <a:blip r:embed="rId4"/>
          <a:stretch/>
        </p:blipFill>
        <p:spPr>
          <a:xfrm>
            <a:off x="8575920" y="6118200"/>
            <a:ext cx="212040" cy="208440"/>
          </a:xfrm>
          <a:prstGeom prst="rect">
            <a:avLst/>
          </a:prstGeom>
          <a:ln>
            <a:noFill/>
          </a:ln>
        </p:spPr>
      </p:pic>
      <p:sp>
        <p:nvSpPr>
          <p:cNvPr id="177" name="Line 36"/>
          <p:cNvSpPr/>
          <p:nvPr/>
        </p:nvSpPr>
        <p:spPr>
          <a:xfrm>
            <a:off x="8125200" y="539712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8" name="Line 37"/>
          <p:cNvSpPr/>
          <p:nvPr/>
        </p:nvSpPr>
        <p:spPr>
          <a:xfrm>
            <a:off x="7591680" y="5397480"/>
            <a:ext cx="360" cy="68688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9" name="CustomShape 38"/>
          <p:cNvSpPr/>
          <p:nvPr/>
        </p:nvSpPr>
        <p:spPr>
          <a:xfrm>
            <a:off x="8134200" y="6506640"/>
            <a:ext cx="984600" cy="103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Genus</a:t>
            </a:r>
          </a:p>
        </p:txBody>
      </p:sp>
      <p:sp>
        <p:nvSpPr>
          <p:cNvPr id="180" name="Line 39"/>
          <p:cNvSpPr/>
          <p:nvPr/>
        </p:nvSpPr>
        <p:spPr>
          <a:xfrm flipV="1">
            <a:off x="5399280" y="6863400"/>
            <a:ext cx="4000320" cy="1080"/>
          </a:xfrm>
          <a:prstGeom prst="line">
            <a:avLst/>
          </a:prstGeom>
          <a:ln w="36000">
            <a:solidFill>
              <a:srgbClr val="000000"/>
            </a:solidFill>
            <a:round/>
            <a:headEnd type="oval" w="lg" len="sm"/>
            <a:tailEnd type="oval" w="lg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1" name="Line 40"/>
          <p:cNvSpPr/>
          <p:nvPr/>
        </p:nvSpPr>
        <p:spPr>
          <a:xfrm flipV="1">
            <a:off x="7452000" y="6428880"/>
            <a:ext cx="1958760" cy="720"/>
          </a:xfrm>
          <a:prstGeom prst="line">
            <a:avLst/>
          </a:prstGeom>
          <a:ln w="36000">
            <a:solidFill>
              <a:srgbClr val="000000"/>
            </a:solidFill>
            <a:round/>
            <a:headEnd type="oval" w="lg" len="sm"/>
            <a:tailEnd type="oval" w="lg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Picture 181"/>
          <p:cNvPicPr/>
          <p:nvPr/>
        </p:nvPicPr>
        <p:blipFill>
          <a:blip r:embed="rId2"/>
          <a:srcRect b="64752"/>
          <a:stretch/>
        </p:blipFill>
        <p:spPr>
          <a:xfrm>
            <a:off x="270000" y="1630080"/>
            <a:ext cx="9808560" cy="2075040"/>
          </a:xfrm>
          <a:prstGeom prst="rect">
            <a:avLst/>
          </a:prstGeom>
          <a:ln>
            <a:noFill/>
          </a:ln>
        </p:spPr>
      </p:pic>
      <p:pic>
        <p:nvPicPr>
          <p:cNvPr id="183" name="Picture 182"/>
          <p:cNvPicPr/>
          <p:nvPr/>
        </p:nvPicPr>
        <p:blipFill>
          <a:blip r:embed="rId3"/>
          <a:srcRect r="1558"/>
          <a:stretch/>
        </p:blipFill>
        <p:spPr>
          <a:xfrm>
            <a:off x="288720" y="4062600"/>
            <a:ext cx="9781200" cy="1560600"/>
          </a:xfrm>
          <a:prstGeom prst="rect">
            <a:avLst/>
          </a:prstGeom>
          <a:ln>
            <a:noFill/>
          </a:ln>
        </p:spPr>
      </p:pic>
      <p:sp>
        <p:nvSpPr>
          <p:cNvPr id="184" name="CustomShape 1"/>
          <p:cNvSpPr/>
          <p:nvPr/>
        </p:nvSpPr>
        <p:spPr>
          <a:xfrm>
            <a:off x="50436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 overview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Variables studied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396000" y="1769040"/>
            <a:ext cx="9477720" cy="564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 asexuals tend to have more host species ?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Successful asexuals are often generalist.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2" indent="-287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Number of host species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 asexuals tend to occupy larger regions than sexuals ?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Number of countries/states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Geographical distribution in more detail using latitude.</a:t>
            </a: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7" name="Picture 186"/>
          <p:cNvPicPr/>
          <p:nvPr/>
        </p:nvPicPr>
        <p:blipFill>
          <a:blip r:embed="rId2"/>
          <a:stretch/>
        </p:blipFill>
        <p:spPr>
          <a:xfrm>
            <a:off x="4921200" y="4932360"/>
            <a:ext cx="4908240" cy="2606400"/>
          </a:xfrm>
          <a:prstGeom prst="rect">
            <a:avLst/>
          </a:prstGeom>
          <a:ln>
            <a:noFill/>
          </a:ln>
        </p:spPr>
      </p:pic>
      <p:sp>
        <p:nvSpPr>
          <p:cNvPr id="188" name="Line 3"/>
          <p:cNvSpPr/>
          <p:nvPr/>
        </p:nvSpPr>
        <p:spPr>
          <a:xfrm>
            <a:off x="5511240" y="6411240"/>
            <a:ext cx="4257360" cy="36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9" name="CustomShape 4"/>
          <p:cNvSpPr/>
          <p:nvPr/>
        </p:nvSpPr>
        <p:spPr>
          <a:xfrm>
            <a:off x="5379480" y="5407920"/>
            <a:ext cx="827640" cy="422640"/>
          </a:xfrm>
          <a:prstGeom prst="ellipse">
            <a:avLst/>
          </a:prstGeom>
          <a:solidFill>
            <a:srgbClr val="99CCFF">
              <a:alpha val="71000"/>
            </a:srgbClr>
          </a:solidFill>
          <a:ln w="12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0" name="Line 5"/>
          <p:cNvSpPr/>
          <p:nvPr/>
        </p:nvSpPr>
        <p:spPr>
          <a:xfrm flipV="1">
            <a:off x="6831360" y="5404680"/>
            <a:ext cx="360" cy="417960"/>
          </a:xfrm>
          <a:prstGeom prst="line">
            <a:avLst/>
          </a:prstGeom>
          <a:ln w="38160">
            <a:solidFill>
              <a:srgbClr val="009933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1" name="Line 6"/>
          <p:cNvSpPr/>
          <p:nvPr/>
        </p:nvSpPr>
        <p:spPr>
          <a:xfrm flipV="1">
            <a:off x="5826960" y="5830920"/>
            <a:ext cx="360" cy="591120"/>
          </a:xfrm>
          <a:prstGeom prst="line">
            <a:avLst/>
          </a:prstGeom>
          <a:ln w="36000">
            <a:solidFill>
              <a:srgbClr val="0000F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2" name="Line 7"/>
          <p:cNvSpPr/>
          <p:nvPr/>
        </p:nvSpPr>
        <p:spPr>
          <a:xfrm flipV="1">
            <a:off x="6275880" y="5407920"/>
            <a:ext cx="360" cy="1003680"/>
          </a:xfrm>
          <a:prstGeom prst="line">
            <a:avLst/>
          </a:prstGeom>
          <a:ln w="3600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3" name="Line 8"/>
          <p:cNvSpPr/>
          <p:nvPr/>
        </p:nvSpPr>
        <p:spPr>
          <a:xfrm>
            <a:off x="5763600" y="5407920"/>
            <a:ext cx="1067760" cy="360"/>
          </a:xfrm>
          <a:prstGeom prst="line">
            <a:avLst/>
          </a:prstGeom>
          <a:ln w="10080" cap="rnd">
            <a:solidFill>
              <a:srgbClr val="000000"/>
            </a:solidFill>
            <a:custDash>
              <a:ds d="800000" sp="8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4" name="Line 9"/>
          <p:cNvSpPr/>
          <p:nvPr/>
        </p:nvSpPr>
        <p:spPr>
          <a:xfrm>
            <a:off x="5748840" y="5830920"/>
            <a:ext cx="1082520" cy="360"/>
          </a:xfrm>
          <a:prstGeom prst="line">
            <a:avLst/>
          </a:prstGeom>
          <a:ln w="10080" cap="rnd">
            <a:solidFill>
              <a:srgbClr val="000000"/>
            </a:solidFill>
            <a:custDash>
              <a:ds d="800000" sp="8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5" name="CustomShape 10"/>
          <p:cNvSpPr/>
          <p:nvPr/>
        </p:nvSpPr>
        <p:spPr>
          <a:xfrm>
            <a:off x="898920" y="5734440"/>
            <a:ext cx="169920" cy="1699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6" name="CustomShape 11"/>
          <p:cNvSpPr/>
          <p:nvPr/>
        </p:nvSpPr>
        <p:spPr>
          <a:xfrm>
            <a:off x="1052280" y="5617080"/>
            <a:ext cx="4304520" cy="19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GB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Max distance from equator.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GB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Min distance from equator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GB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Latitude range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12"/>
          <p:cNvSpPr/>
          <p:nvPr/>
        </p:nvSpPr>
        <p:spPr>
          <a:xfrm>
            <a:off x="898920" y="6046560"/>
            <a:ext cx="169920" cy="169920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8" name="CustomShape 13"/>
          <p:cNvSpPr/>
          <p:nvPr/>
        </p:nvSpPr>
        <p:spPr>
          <a:xfrm>
            <a:off x="898920" y="6382440"/>
            <a:ext cx="169920" cy="169920"/>
          </a:xfrm>
          <a:prstGeom prst="rect">
            <a:avLst/>
          </a:prstGeom>
          <a:solidFill>
            <a:srgbClr val="0099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Statistical analysis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817560" y="2046600"/>
            <a:ext cx="8889120" cy="198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Using generalized linear mixed models: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Manual:</a:t>
            </a: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y ~ mode + (1| genus / pair)</a:t>
            </a: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Automated:</a:t>
            </a: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y ~ mode + (1| genus)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3"/>
          <p:cNvSpPr/>
          <p:nvPr/>
        </p:nvSpPr>
        <p:spPr>
          <a:xfrm>
            <a:off x="-680040" y="3800160"/>
            <a:ext cx="180360" cy="42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" name="CustomShape 4"/>
          <p:cNvSpPr/>
          <p:nvPr/>
        </p:nvSpPr>
        <p:spPr>
          <a:xfrm>
            <a:off x="817920" y="4278600"/>
            <a:ext cx="8889120" cy="198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Using permutations approach to reduce poor distribution fitting bias.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2946</TotalTime>
  <Words>836</Words>
  <Application>Microsoft Macintosh PowerPoint</Application>
  <PresentationFormat>Custom</PresentationFormat>
  <Paragraphs>153</Paragraphs>
  <Slides>24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Casper van der Kooi</cp:lastModifiedBy>
  <cp:revision>245</cp:revision>
  <dcterms:created xsi:type="dcterms:W3CDTF">2009-04-16T11:32:32Z</dcterms:created>
  <dcterms:modified xsi:type="dcterms:W3CDTF">2017-01-28T15:24:20Z</dcterms:modified>
  <dc:language>en-GB</dc:language>
</cp:coreProperties>
</file>